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19"/>
  </p:notesMasterIdLst>
  <p:sldIdLst>
    <p:sldId id="280" r:id="rId2"/>
    <p:sldId id="265" r:id="rId3"/>
    <p:sldId id="282" r:id="rId4"/>
    <p:sldId id="260" r:id="rId5"/>
    <p:sldId id="269" r:id="rId6"/>
    <p:sldId id="257" r:id="rId7"/>
    <p:sldId id="261" r:id="rId8"/>
    <p:sldId id="259" r:id="rId9"/>
    <p:sldId id="271" r:id="rId10"/>
    <p:sldId id="273" r:id="rId11"/>
    <p:sldId id="274" r:id="rId12"/>
    <p:sldId id="275" r:id="rId13"/>
    <p:sldId id="276" r:id="rId14"/>
    <p:sldId id="277" r:id="rId15"/>
    <p:sldId id="278" r:id="rId16"/>
    <p:sldId id="281"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966" autoAdjust="0"/>
  </p:normalViewPr>
  <p:slideViewPr>
    <p:cSldViewPr snapToGrid="0">
      <p:cViewPr varScale="1">
        <p:scale>
          <a:sx n="102" d="100"/>
          <a:sy n="102"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7A179-A877-4157-9965-43753536A3FE}" type="datetimeFigureOut">
              <a:rPr lang="en-AU" smtClean="0"/>
              <a:t>11/07/2024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845F6-5468-41F4-BF3D-F4F94270E562}" type="slidenum">
              <a:rPr lang="en-AU" smtClean="0"/>
              <a:t>‹#›</a:t>
            </a:fld>
            <a:endParaRPr lang="en-AU"/>
          </a:p>
        </p:txBody>
      </p:sp>
    </p:spTree>
    <p:extLst>
      <p:ext uri="{BB962C8B-B14F-4D97-AF65-F5344CB8AC3E}">
        <p14:creationId xmlns:p14="http://schemas.microsoft.com/office/powerpoint/2010/main" val="223932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76c4fd34c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76c4fd34c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When looking for data to analyse Fitbit was very protective of their data and their privacy obligations, and we found that there was no public API for historical data, even de-identified data.</a:t>
            </a:r>
            <a:endParaRPr/>
          </a:p>
          <a:p>
            <a:pPr marL="0" lvl="0" indent="0" algn="l" rtl="0">
              <a:spcBef>
                <a:spcPts val="0"/>
              </a:spcBef>
              <a:spcAft>
                <a:spcPts val="0"/>
              </a:spcAft>
              <a:buNone/>
            </a:pPr>
            <a:r>
              <a:rPr lang="en-GB"/>
              <a:t>However, we did find 2 datasets on Kaggle, managed to merge them for this analysis.</a:t>
            </a:r>
            <a:endParaRPr/>
          </a:p>
          <a:p>
            <a:pPr marL="0" lvl="0" indent="0" algn="l" rtl="0">
              <a:spcBef>
                <a:spcPts val="0"/>
              </a:spcBef>
              <a:spcAft>
                <a:spcPts val="0"/>
              </a:spcAft>
              <a:buNone/>
            </a:pPr>
            <a:r>
              <a:rPr lang="en-GB"/>
              <a:t>Fitbit have marketed the “magic” goal of 10000 steps and have equated this to the guideline of 30 min of moderate intensity exercise a day.</a:t>
            </a:r>
            <a:endParaRPr/>
          </a:p>
        </p:txBody>
      </p:sp>
    </p:spTree>
    <p:extLst>
      <p:ext uri="{BB962C8B-B14F-4D97-AF65-F5344CB8AC3E}">
        <p14:creationId xmlns:p14="http://schemas.microsoft.com/office/powerpoint/2010/main" val="4005570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eb2bbabe9e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eb2bbabe9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Conclusions: </a:t>
            </a:r>
            <a:endParaRPr/>
          </a:p>
          <a:p>
            <a:pPr marL="0" lvl="0" indent="0" algn="l" rtl="0">
              <a:spcBef>
                <a:spcPts val="0"/>
              </a:spcBef>
              <a:spcAft>
                <a:spcPts val="0"/>
              </a:spcAft>
              <a:buNone/>
            </a:pPr>
            <a:r>
              <a:rPr lang="en-GB"/>
              <a:t>Fitbit users were evenly distributed in step activity level</a:t>
            </a:r>
            <a:endParaRPr/>
          </a:p>
          <a:p>
            <a:pPr marL="0" lvl="0" indent="0" algn="l" rtl="0">
              <a:spcBef>
                <a:spcPts val="0"/>
              </a:spcBef>
              <a:spcAft>
                <a:spcPts val="0"/>
              </a:spcAft>
              <a:buNone/>
            </a:pPr>
            <a:r>
              <a:rPr lang="en-GB"/>
              <a:t>The step activity level was consistent with Australian metrics for activity levels it. </a:t>
            </a:r>
            <a:endParaRPr/>
          </a:p>
          <a:p>
            <a:pPr marL="0" lvl="0" indent="0" algn="l" rtl="0">
              <a:spcBef>
                <a:spcPts val="0"/>
              </a:spcBef>
              <a:spcAft>
                <a:spcPts val="0"/>
              </a:spcAft>
              <a:buNone/>
            </a:pPr>
            <a:r>
              <a:rPr lang="en-GB"/>
              <a:t>the goal is hard to achieve on a regular basis and is impersonal, and possibly discouraging considering the general activity levels of users</a:t>
            </a:r>
            <a:endParaRPr/>
          </a:p>
          <a:p>
            <a:pPr marL="0" lvl="0" indent="0" algn="l" rtl="0">
              <a:spcBef>
                <a:spcPts val="0"/>
              </a:spcBef>
              <a:spcAft>
                <a:spcPts val="0"/>
              </a:spcAft>
              <a:buNone/>
            </a:pPr>
            <a:r>
              <a:rPr lang="en-GB"/>
              <a:t>Most participants were capable of reaching the goal, but generally struggles to maintain </a:t>
            </a:r>
            <a:endParaRPr/>
          </a:p>
          <a:p>
            <a:pPr marL="0" lvl="0" indent="0" algn="l" rtl="0">
              <a:spcBef>
                <a:spcPts val="0"/>
              </a:spcBef>
              <a:spcAft>
                <a:spcPts val="0"/>
              </a:spcAft>
              <a:buNone/>
            </a:pPr>
            <a:r>
              <a:rPr lang="en-GB"/>
              <a:t>Thos who purchased the fitbit showed a fairly even distribution of activity levels, implying that purchasing a fitbit and using the step measurement doesn’t exactly inspire higher activity levels.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9776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76c4fd34c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76c4fd34c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Stepping into my component of the project: for conducting time analysis</a:t>
            </a:r>
            <a:endParaRPr/>
          </a:p>
          <a:p>
            <a:pPr marL="457200" lvl="0" indent="-298450" algn="l" rtl="0">
              <a:spcBef>
                <a:spcPts val="0"/>
              </a:spcBef>
              <a:spcAft>
                <a:spcPts val="0"/>
              </a:spcAft>
              <a:buSzPts val="1100"/>
              <a:buChar char="-"/>
            </a:pPr>
            <a:r>
              <a:rPr lang="en-GB"/>
              <a:t>This graph is looking at some trends, across all intensity levels, this Fitbit user averaged about 300 min of activity a day.</a:t>
            </a:r>
            <a:endParaRPr/>
          </a:p>
          <a:p>
            <a:pPr marL="457200" lvl="0" indent="-298450" algn="l" rtl="0">
              <a:spcBef>
                <a:spcPts val="0"/>
              </a:spcBef>
              <a:spcAft>
                <a:spcPts val="0"/>
              </a:spcAft>
              <a:buSzPts val="1100"/>
              <a:buChar char="-"/>
            </a:pPr>
            <a:r>
              <a:rPr lang="en-GB"/>
              <a:t>Around the 12th he had a bad day and on the last day of the study he gave up his routine</a:t>
            </a:r>
            <a:endParaRPr/>
          </a:p>
        </p:txBody>
      </p:sp>
    </p:spTree>
    <p:extLst>
      <p:ext uri="{BB962C8B-B14F-4D97-AF65-F5344CB8AC3E}">
        <p14:creationId xmlns:p14="http://schemas.microsoft.com/office/powerpoint/2010/main" val="98634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76c4fd34c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76c4fd34c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investigated this. Creating 2 independent groups. Here you can see…</a:t>
            </a:r>
            <a:endParaRPr/>
          </a:p>
          <a:p>
            <a:pPr marL="0" lvl="0" indent="0" algn="l" rtl="0">
              <a:spcBef>
                <a:spcPts val="0"/>
              </a:spcBef>
              <a:spcAft>
                <a:spcPts val="0"/>
              </a:spcAft>
              <a:buNone/>
            </a:pPr>
            <a:r>
              <a:rPr lang="en-GB"/>
              <a:t>Why independent? The may have continued with their usual exercise routine.</a:t>
            </a:r>
            <a:endParaRPr/>
          </a:p>
          <a:p>
            <a:pPr marL="0" lvl="0" indent="0" algn="l" rtl="0">
              <a:spcBef>
                <a:spcPts val="0"/>
              </a:spcBef>
              <a:spcAft>
                <a:spcPts val="0"/>
              </a:spcAft>
              <a:buNone/>
            </a:pPr>
            <a:r>
              <a:rPr lang="en-GB"/>
              <a:t>Did some testing on this to see if it was statistically significant and found that Fitbit users exercise more on weekends.</a:t>
            </a:r>
            <a:endParaRPr/>
          </a:p>
          <a:p>
            <a:pPr marL="0" lvl="0" indent="0" algn="l" rtl="0">
              <a:spcBef>
                <a:spcPts val="0"/>
              </a:spcBef>
              <a:spcAft>
                <a:spcPts val="0"/>
              </a:spcAft>
              <a:buNone/>
            </a:pPr>
            <a:endParaRPr/>
          </a:p>
          <a:p>
            <a:pPr marL="0" lvl="0" indent="0" algn="l" rtl="0">
              <a:spcBef>
                <a:spcPts val="0"/>
              </a:spcBef>
              <a:spcAft>
                <a:spcPts val="0"/>
              </a:spcAft>
              <a:buNone/>
            </a:pPr>
            <a:r>
              <a:rPr lang="en-GB"/>
              <a:t>Why is this important? So that fitbit can continue to maintain their sales levels, by remaining relevant:</a:t>
            </a:r>
            <a:endParaRPr/>
          </a:p>
          <a:p>
            <a:pPr marL="457200" lvl="0" indent="-298450" algn="l" rtl="0">
              <a:spcBef>
                <a:spcPts val="0"/>
              </a:spcBef>
              <a:spcAft>
                <a:spcPts val="0"/>
              </a:spcAft>
              <a:buSzPts val="1100"/>
              <a:buChar char="-"/>
            </a:pPr>
            <a:r>
              <a:rPr lang="en-GB"/>
              <a:t>Build a goal setting feature into Fitbit apps or other exercise communities can use this to help people to set a mid-week goal to match their weekend averages.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GB"/>
              <a:t>Build bootcamps and exercise groups meetups on Weekends to help people meet the exercise guidelines.</a:t>
            </a:r>
            <a:endParaRPr/>
          </a:p>
          <a:p>
            <a:pPr marL="457200" lvl="0" indent="-298450" algn="l" rtl="0">
              <a:spcBef>
                <a:spcPts val="0"/>
              </a:spcBef>
              <a:spcAft>
                <a:spcPts val="0"/>
              </a:spcAft>
              <a:buSzPts val="1100"/>
              <a:buChar char="-"/>
            </a:pPr>
            <a:r>
              <a:rPr lang="en-GB"/>
              <a:t>All of this helps helps Fitbit remain relevant.</a:t>
            </a:r>
            <a:endParaRPr/>
          </a:p>
          <a:p>
            <a:pPr marL="0" lvl="0" indent="0" algn="l" rtl="0">
              <a:spcBef>
                <a:spcPts val="0"/>
              </a:spcBef>
              <a:spcAft>
                <a:spcPts val="0"/>
              </a:spcAft>
              <a:buNone/>
            </a:pPr>
            <a:r>
              <a:rPr lang="en-GB"/>
              <a:t>I was certainly curious about this.</a:t>
            </a:r>
            <a:endParaRPr/>
          </a:p>
        </p:txBody>
      </p:sp>
    </p:spTree>
    <p:extLst>
      <p:ext uri="{BB962C8B-B14F-4D97-AF65-F5344CB8AC3E}">
        <p14:creationId xmlns:p14="http://schemas.microsoft.com/office/powerpoint/2010/main" val="94137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eabf0ed5f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eabf0ed5f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15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abf0ed5f2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eabf0ed5f2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176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eaef48ba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eaef48ba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01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eb2bbabe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eb2bbabe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893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eb2bbabe9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eb2bbabe9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84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eb2bbabe9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eb2bbabe9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490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4194137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3270289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79371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2968324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81374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1457535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426477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3678587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1170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3465156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230816-074E-4EC6-9357-F4BC04B3EDDD}" type="datetimeFigureOut">
              <a:rPr lang="en-AU" smtClean="0"/>
              <a:t>11/07/2024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585981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230816-074E-4EC6-9357-F4BC04B3EDDD}" type="datetimeFigureOut">
              <a:rPr lang="en-AU" smtClean="0"/>
              <a:t>11/07/2024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2707390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230816-074E-4EC6-9357-F4BC04B3EDDD}" type="datetimeFigureOut">
              <a:rPr lang="en-AU" smtClean="0"/>
              <a:t>11/07/2024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161008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230816-074E-4EC6-9357-F4BC04B3EDDD}" type="datetimeFigureOut">
              <a:rPr lang="en-AU" smtClean="0"/>
              <a:t>11/07/2024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1800401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230816-074E-4EC6-9357-F4BC04B3EDDD}" type="datetimeFigureOut">
              <a:rPr lang="en-AU" smtClean="0"/>
              <a:t>11/07/2024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3966708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230816-074E-4EC6-9357-F4BC04B3EDDD}" type="datetimeFigureOut">
              <a:rPr lang="en-AU" smtClean="0"/>
              <a:t>11/07/2024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290528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230816-074E-4EC6-9357-F4BC04B3EDDD}" type="datetimeFigureOut">
              <a:rPr lang="en-AU" smtClean="0"/>
              <a:t>11/07/2024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9C4325C-2889-4553-AF6C-FCEABE444F88}" type="slidenum">
              <a:rPr lang="en-AU" smtClean="0"/>
              <a:t>‹#›</a:t>
            </a:fld>
            <a:endParaRPr lang="en-AU"/>
          </a:p>
        </p:txBody>
      </p:sp>
    </p:spTree>
    <p:extLst>
      <p:ext uri="{BB962C8B-B14F-4D97-AF65-F5344CB8AC3E}">
        <p14:creationId xmlns:p14="http://schemas.microsoft.com/office/powerpoint/2010/main" val="2864780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230816-074E-4EC6-9357-F4BC04B3EDDD}" type="datetimeFigureOut">
              <a:rPr lang="en-AU" smtClean="0"/>
              <a:t>11/07/2024</a:t>
            </a:fld>
            <a:endParaRPr lang="en-A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9C4325C-2889-4553-AF6C-FCEABE444F88}" type="slidenum">
              <a:rPr lang="en-AU" smtClean="0"/>
              <a:t>‹#›</a:t>
            </a:fld>
            <a:endParaRPr lang="en-AU"/>
          </a:p>
        </p:txBody>
      </p:sp>
    </p:spTree>
    <p:extLst>
      <p:ext uri="{BB962C8B-B14F-4D97-AF65-F5344CB8AC3E}">
        <p14:creationId xmlns:p14="http://schemas.microsoft.com/office/powerpoint/2010/main" val="3879699731"/>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6880E67-604A-EF56-0090-C38B058D32B9}"/>
              </a:ext>
            </a:extLst>
          </p:cNvPr>
          <p:cNvPicPr>
            <a:picLocks noChangeAspect="1"/>
          </p:cNvPicPr>
          <p:nvPr/>
        </p:nvPicPr>
        <p:blipFill>
          <a:blip r:embed="rId2"/>
          <a:stretch>
            <a:fillRect/>
          </a:stretch>
        </p:blipFill>
        <p:spPr>
          <a:xfrm>
            <a:off x="2542595" y="336190"/>
            <a:ext cx="4999166" cy="3299450"/>
          </a:xfrm>
          <a:prstGeom prst="ellipse">
            <a:avLst/>
          </a:prstGeom>
          <a:ln>
            <a:noFill/>
          </a:ln>
          <a:effectLst>
            <a:reflection blurRad="6350" stA="52000" endA="300" endPos="35000" dir="5400000" sy="-100000" algn="bl" rotWithShape="0"/>
            <a:softEdge rad="112500"/>
          </a:effectLst>
        </p:spPr>
      </p:pic>
      <p:sp>
        <p:nvSpPr>
          <p:cNvPr id="2" name="Title 1">
            <a:extLst>
              <a:ext uri="{FF2B5EF4-FFF2-40B4-BE49-F238E27FC236}">
                <a16:creationId xmlns:a16="http://schemas.microsoft.com/office/drawing/2014/main" xmlns="" id="{E11CCB45-C574-038E-E65D-4BC4E5456441}"/>
              </a:ext>
            </a:extLst>
          </p:cNvPr>
          <p:cNvSpPr>
            <a:spLocks noGrp="1"/>
          </p:cNvSpPr>
          <p:nvPr>
            <p:ph type="title"/>
          </p:nvPr>
        </p:nvSpPr>
        <p:spPr>
          <a:xfrm>
            <a:off x="1016219" y="4173390"/>
            <a:ext cx="8288032" cy="1096316"/>
          </a:xfrm>
        </p:spPr>
        <p:txBody>
          <a:bodyPr vert="horz" lIns="91440" tIns="45720" rIns="91440" bIns="45720" rtlCol="0" anchor="b">
            <a:normAutofit/>
          </a:bodyPr>
          <a:lstStyle/>
          <a:p>
            <a:pPr algn="ctr"/>
            <a:r>
              <a:rPr lang="en-US" sz="4800" kern="1200" dirty="0" err="1">
                <a:solidFill>
                  <a:schemeClr val="accent1">
                    <a:lumMod val="75000"/>
                  </a:schemeClr>
                </a:solidFill>
                <a:latin typeface="+mj-lt"/>
                <a:ea typeface="+mj-ea"/>
                <a:cs typeface="+mj-cs"/>
              </a:rPr>
              <a:t>FitBit</a:t>
            </a:r>
            <a:r>
              <a:rPr lang="en-US" sz="4800" kern="1200" dirty="0">
                <a:solidFill>
                  <a:schemeClr val="accent1">
                    <a:lumMod val="75000"/>
                  </a:schemeClr>
                </a:solidFill>
                <a:latin typeface="+mj-lt"/>
                <a:ea typeface="+mj-ea"/>
                <a:cs typeface="+mj-cs"/>
              </a:rPr>
              <a:t> Influence on Exercise</a:t>
            </a:r>
          </a:p>
        </p:txBody>
      </p:sp>
      <p:sp>
        <p:nvSpPr>
          <p:cNvPr id="3" name="Text Placeholder 2">
            <a:extLst>
              <a:ext uri="{FF2B5EF4-FFF2-40B4-BE49-F238E27FC236}">
                <a16:creationId xmlns:a16="http://schemas.microsoft.com/office/drawing/2014/main" xmlns="" id="{0E4743E5-5CCB-2454-6F60-29163250641C}"/>
              </a:ext>
            </a:extLst>
          </p:cNvPr>
          <p:cNvSpPr>
            <a:spLocks noGrp="1"/>
          </p:cNvSpPr>
          <p:nvPr>
            <p:ph type="body" idx="1"/>
          </p:nvPr>
        </p:nvSpPr>
        <p:spPr>
          <a:xfrm>
            <a:off x="985969" y="5650029"/>
            <a:ext cx="8288032" cy="469122"/>
          </a:xfrm>
        </p:spPr>
        <p:txBody>
          <a:bodyPr vert="horz" lIns="91440" tIns="45720" rIns="91440" bIns="45720" rtlCol="0" anchor="t">
            <a:noAutofit/>
          </a:bodyPr>
          <a:lstStyle/>
          <a:p>
            <a:pPr algn="ctr"/>
            <a:r>
              <a:rPr lang="en-US" sz="4400" dirty="0"/>
              <a:t>Group 3</a:t>
            </a:r>
          </a:p>
        </p:txBody>
      </p:sp>
    </p:spTree>
    <p:extLst>
      <p:ext uri="{BB962C8B-B14F-4D97-AF65-F5344CB8AC3E}">
        <p14:creationId xmlns:p14="http://schemas.microsoft.com/office/powerpoint/2010/main" val="16230257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573931" y="1128795"/>
            <a:ext cx="8360207" cy="5383889"/>
          </a:xfrm>
          <a:prstGeom prst="rect">
            <a:avLst/>
          </a:prstGeom>
          <a:noFill/>
          <a:ln>
            <a:noFill/>
          </a:ln>
        </p:spPr>
      </p:pic>
      <p:sp>
        <p:nvSpPr>
          <p:cNvPr id="3" name="TextBox 2">
            <a:extLst>
              <a:ext uri="{FF2B5EF4-FFF2-40B4-BE49-F238E27FC236}">
                <a16:creationId xmlns:a16="http://schemas.microsoft.com/office/drawing/2014/main" xmlns="" id="{1A9D09D1-4230-A47D-05FC-F145ADD9076B}"/>
              </a:ext>
            </a:extLst>
          </p:cNvPr>
          <p:cNvSpPr txBox="1"/>
          <p:nvPr/>
        </p:nvSpPr>
        <p:spPr>
          <a:xfrm>
            <a:off x="1459252" y="409324"/>
            <a:ext cx="7297885" cy="369332"/>
          </a:xfrm>
          <a:prstGeom prst="rect">
            <a:avLst/>
          </a:prstGeom>
          <a:noFill/>
        </p:spPr>
        <p:txBody>
          <a:bodyPr wrap="square">
            <a:spAutoFit/>
          </a:bodyPr>
          <a:lstStyle/>
          <a:p>
            <a:r>
              <a:rPr lang="en-US" b="1" dirty="0">
                <a:solidFill>
                  <a:srgbClr val="92D050"/>
                </a:solidFill>
                <a:latin typeface="+mj-lt"/>
              </a:rPr>
              <a:t>What is the distribution of </a:t>
            </a:r>
            <a:r>
              <a:rPr lang="en-US" b="1" dirty="0" err="1">
                <a:solidFill>
                  <a:srgbClr val="92D050"/>
                </a:solidFill>
                <a:latin typeface="+mj-lt"/>
              </a:rPr>
              <a:t>TotalSteps</a:t>
            </a:r>
            <a:r>
              <a:rPr lang="en-US" b="1" dirty="0">
                <a:solidFill>
                  <a:srgbClr val="92D050"/>
                </a:solidFill>
                <a:latin typeface="+mj-lt"/>
              </a:rPr>
              <a:t> against </a:t>
            </a:r>
            <a:r>
              <a:rPr lang="en-US" b="1" dirty="0" err="1" smtClean="0">
                <a:solidFill>
                  <a:srgbClr val="92D050"/>
                </a:solidFill>
                <a:latin typeface="+mj-lt"/>
              </a:rPr>
              <a:t>TotalActiveMinutes</a:t>
            </a:r>
            <a:r>
              <a:rPr lang="en-US" b="1" dirty="0" smtClean="0">
                <a:solidFill>
                  <a:srgbClr val="92D050"/>
                </a:solidFill>
                <a:latin typeface="+mj-lt"/>
              </a:rPr>
              <a:t>?</a:t>
            </a:r>
            <a:endParaRPr lang="en-AU" b="1" dirty="0">
              <a:solidFill>
                <a:srgbClr val="92D050"/>
              </a:solidFill>
              <a:latin typeface="+mj-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2797647" y="2115624"/>
            <a:ext cx="4979377" cy="3734533"/>
          </a:xfrm>
          <a:prstGeom prst="rect">
            <a:avLst/>
          </a:prstGeom>
          <a:noFill/>
          <a:ln>
            <a:noFill/>
          </a:ln>
        </p:spPr>
      </p:pic>
      <p:sp>
        <p:nvSpPr>
          <p:cNvPr id="165" name="Google Shape;165;p28"/>
          <p:cNvSpPr txBox="1"/>
          <p:nvPr/>
        </p:nvSpPr>
        <p:spPr>
          <a:xfrm>
            <a:off x="496968" y="487912"/>
            <a:ext cx="10333200" cy="256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GB" b="1" dirty="0">
                <a:solidFill>
                  <a:srgbClr val="92D050"/>
                </a:solidFill>
                <a:latin typeface="+mj-lt"/>
              </a:rPr>
              <a:t>Hypothesis question</a:t>
            </a:r>
          </a:p>
          <a:p>
            <a:pPr>
              <a:buClr>
                <a:schemeClr val="dk1"/>
              </a:buClr>
              <a:buSzPts val="1100"/>
            </a:pPr>
            <a:endParaRPr sz="1733" b="1" dirty="0">
              <a:solidFill>
                <a:srgbClr val="92D050"/>
              </a:solidFill>
            </a:endParaRPr>
          </a:p>
          <a:p>
            <a:pPr>
              <a:buClr>
                <a:schemeClr val="dk1"/>
              </a:buClr>
              <a:buSzPts val="1100"/>
            </a:pPr>
            <a:r>
              <a:rPr lang="en-GB" sz="1400" dirty="0">
                <a:solidFill>
                  <a:schemeClr val="dk2"/>
                </a:solidFill>
              </a:rPr>
              <a:t>Is there a significant difference in the average active distances (Light, Moderate, and Very Active) between the first 7 days and the last 7 days of the survey to see if users improved over the duration of the survey?</a:t>
            </a:r>
            <a:endParaRPr sz="1400" dirty="0">
              <a:solidFill>
                <a:schemeClr val="dk2"/>
              </a:solidFill>
            </a:endParaRPr>
          </a:p>
          <a:p>
            <a:pPr>
              <a:buClr>
                <a:schemeClr val="dk1"/>
              </a:buClr>
              <a:buSzPts val="1100"/>
            </a:pPr>
            <a:endParaRPr sz="1400" dirty="0">
              <a:solidFill>
                <a:schemeClr val="dk2"/>
              </a:solidFill>
            </a:endParaRPr>
          </a:p>
          <a:p>
            <a:endParaRPr sz="2133" dirty="0">
              <a:solidFill>
                <a:schemeClr val="dk2"/>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9"/>
        <p:cNvGrpSpPr/>
        <p:nvPr/>
      </p:nvGrpSpPr>
      <p:grpSpPr>
        <a:xfrm>
          <a:off x="0" y="0"/>
          <a:ext cx="0" cy="0"/>
          <a:chOff x="0" y="0"/>
          <a:chExt cx="0" cy="0"/>
        </a:xfrm>
      </p:grpSpPr>
      <p:pic>
        <p:nvPicPr>
          <p:cNvPr id="171" name="Google Shape;171;p29"/>
          <p:cNvPicPr preferRelativeResize="0"/>
          <p:nvPr/>
        </p:nvPicPr>
        <p:blipFill rotWithShape="1">
          <a:blip r:embed="rId3"/>
          <a:srcRect l="1810" t="2120" r="-1810" b="-2120"/>
          <a:stretch/>
        </p:blipFill>
        <p:spPr>
          <a:xfrm>
            <a:off x="705871" y="2652345"/>
            <a:ext cx="4441236" cy="2905170"/>
          </a:xfrm>
          <a:prstGeom prst="rect">
            <a:avLst/>
          </a:prstGeom>
          <a:noFill/>
        </p:spPr>
      </p:pic>
      <p:pic>
        <p:nvPicPr>
          <p:cNvPr id="172" name="Google Shape;172;p29"/>
          <p:cNvPicPr preferRelativeResize="0"/>
          <p:nvPr/>
        </p:nvPicPr>
        <p:blipFill>
          <a:blip r:embed="rId4"/>
          <a:stretch>
            <a:fillRect/>
          </a:stretch>
        </p:blipFill>
        <p:spPr>
          <a:xfrm>
            <a:off x="5618797" y="2652346"/>
            <a:ext cx="4537877" cy="2905169"/>
          </a:xfrm>
          <a:prstGeom prst="rect">
            <a:avLst/>
          </a:prstGeom>
          <a:noFill/>
        </p:spPr>
      </p:pic>
      <p:sp>
        <p:nvSpPr>
          <p:cNvPr id="2" name="TextBox 1">
            <a:extLst>
              <a:ext uri="{FF2B5EF4-FFF2-40B4-BE49-F238E27FC236}">
                <a16:creationId xmlns:a16="http://schemas.microsoft.com/office/drawing/2014/main" xmlns="" id="{06B065AF-4CC1-3366-2720-D1D7F43AD194}"/>
              </a:ext>
            </a:extLst>
          </p:cNvPr>
          <p:cNvSpPr txBox="1"/>
          <p:nvPr/>
        </p:nvSpPr>
        <p:spPr>
          <a:xfrm>
            <a:off x="1042416" y="1408176"/>
            <a:ext cx="3768147" cy="461665"/>
          </a:xfrm>
          <a:prstGeom prst="rect">
            <a:avLst/>
          </a:prstGeom>
          <a:noFill/>
        </p:spPr>
        <p:txBody>
          <a:bodyPr wrap="none" rtlCol="0">
            <a:spAutoFit/>
          </a:bodyPr>
          <a:lstStyle/>
          <a:p>
            <a:r>
              <a:rPr lang="en-AU" sz="2400" b="1" dirty="0" err="1">
                <a:solidFill>
                  <a:srgbClr val="92D050"/>
                </a:solidFill>
                <a:latin typeface="+mj-lt"/>
              </a:rPr>
              <a:t>FitBit’s</a:t>
            </a:r>
            <a:r>
              <a:rPr lang="en-AU" sz="2400" b="1" dirty="0">
                <a:solidFill>
                  <a:srgbClr val="92D050"/>
                </a:solidFill>
                <a:latin typeface="+mj-lt"/>
              </a:rPr>
              <a:t> 10,000 Step 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0"/>
          <p:cNvPicPr preferRelativeResize="0"/>
          <p:nvPr/>
        </p:nvPicPr>
        <p:blipFill>
          <a:blip r:embed="rId3">
            <a:alphaModFix/>
          </a:blip>
          <a:stretch>
            <a:fillRect/>
          </a:stretch>
        </p:blipFill>
        <p:spPr>
          <a:xfrm>
            <a:off x="4509746" y="1379111"/>
            <a:ext cx="5981316" cy="4099777"/>
          </a:xfrm>
          <a:prstGeom prst="rect">
            <a:avLst/>
          </a:prstGeom>
          <a:noFill/>
          <a:ln>
            <a:noFill/>
          </a:ln>
        </p:spPr>
      </p:pic>
      <p:sp>
        <p:nvSpPr>
          <p:cNvPr id="180" name="Google Shape;180;p30"/>
          <p:cNvSpPr/>
          <p:nvPr/>
        </p:nvSpPr>
        <p:spPr>
          <a:xfrm>
            <a:off x="5034515" y="1379111"/>
            <a:ext cx="5456547" cy="1717215"/>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p>
        </p:txBody>
      </p:sp>
      <p:sp>
        <p:nvSpPr>
          <p:cNvPr id="181" name="Google Shape;181;p30"/>
          <p:cNvSpPr/>
          <p:nvPr/>
        </p:nvSpPr>
        <p:spPr>
          <a:xfrm>
            <a:off x="4886036" y="3553509"/>
            <a:ext cx="532652" cy="29805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182" name="Google Shape;182;p30"/>
          <p:cNvPicPr preferRelativeResize="0"/>
          <p:nvPr/>
        </p:nvPicPr>
        <p:blipFill>
          <a:blip r:embed="rId4">
            <a:alphaModFix/>
          </a:blip>
          <a:stretch>
            <a:fillRect/>
          </a:stretch>
        </p:blipFill>
        <p:spPr>
          <a:xfrm>
            <a:off x="287199" y="1901856"/>
            <a:ext cx="4404399" cy="3303307"/>
          </a:xfrm>
          <a:prstGeom prst="rect">
            <a:avLst/>
          </a:prstGeom>
          <a:noFill/>
          <a:ln>
            <a:noFill/>
          </a:ln>
        </p:spPr>
      </p:pic>
      <p:sp>
        <p:nvSpPr>
          <p:cNvPr id="2" name="TextBox 1">
            <a:extLst>
              <a:ext uri="{FF2B5EF4-FFF2-40B4-BE49-F238E27FC236}">
                <a16:creationId xmlns:a16="http://schemas.microsoft.com/office/drawing/2014/main" xmlns="" id="{125774CF-995F-9077-5F0A-237434315D86}"/>
              </a:ext>
            </a:extLst>
          </p:cNvPr>
          <p:cNvSpPr txBox="1"/>
          <p:nvPr/>
        </p:nvSpPr>
        <p:spPr>
          <a:xfrm>
            <a:off x="841248" y="502920"/>
            <a:ext cx="3768147" cy="461665"/>
          </a:xfrm>
          <a:prstGeom prst="rect">
            <a:avLst/>
          </a:prstGeom>
          <a:noFill/>
        </p:spPr>
        <p:txBody>
          <a:bodyPr wrap="none" rtlCol="0">
            <a:spAutoFit/>
          </a:bodyPr>
          <a:lstStyle/>
          <a:p>
            <a:r>
              <a:rPr lang="en-AU" sz="2400" b="1" dirty="0" err="1">
                <a:solidFill>
                  <a:srgbClr val="92D050"/>
                </a:solidFill>
                <a:latin typeface="+mj-lt"/>
              </a:rPr>
              <a:t>FitBit’s</a:t>
            </a:r>
            <a:r>
              <a:rPr lang="en-AU" sz="2400" b="1" dirty="0">
                <a:solidFill>
                  <a:srgbClr val="92D050"/>
                </a:solidFill>
                <a:latin typeface="+mj-lt"/>
              </a:rPr>
              <a:t> 10,000 Step 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1000"/>
                                        <p:tgtEl>
                                          <p:spTgt spid="18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 calcmode="lin" valueType="num">
                                      <p:cBhvr additive="base">
                                        <p:cTn id="12" dur="1000"/>
                                        <p:tgtEl>
                                          <p:spTgt spid="17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
        <p:cNvGrpSpPr/>
        <p:nvPr/>
      </p:nvGrpSpPr>
      <p:grpSpPr>
        <a:xfrm>
          <a:off x="0" y="0"/>
          <a:ext cx="0" cy="0"/>
          <a:chOff x="0" y="0"/>
          <a:chExt cx="0" cy="0"/>
        </a:xfrm>
      </p:grpSpPr>
      <p:pic>
        <p:nvPicPr>
          <p:cNvPr id="187" name="Google Shape;187;p31"/>
          <p:cNvPicPr preferRelativeResize="0"/>
          <p:nvPr/>
        </p:nvPicPr>
        <p:blipFill>
          <a:blip r:embed="rId3">
            <a:alphaModFix/>
          </a:blip>
          <a:stretch>
            <a:fillRect/>
          </a:stretch>
        </p:blipFill>
        <p:spPr>
          <a:xfrm>
            <a:off x="8780847" y="3415638"/>
            <a:ext cx="2173665" cy="1121172"/>
          </a:xfrm>
          <a:prstGeom prst="rect">
            <a:avLst/>
          </a:prstGeom>
          <a:noFill/>
          <a:ln>
            <a:noFill/>
          </a:ln>
        </p:spPr>
      </p:pic>
      <p:graphicFrame>
        <p:nvGraphicFramePr>
          <p:cNvPr id="188" name="Google Shape;188;p31"/>
          <p:cNvGraphicFramePr/>
          <p:nvPr>
            <p:extLst>
              <p:ext uri="{D42A27DB-BD31-4B8C-83A1-F6EECF244321}">
                <p14:modId xmlns:p14="http://schemas.microsoft.com/office/powerpoint/2010/main" val="2464217240"/>
              </p:ext>
            </p:extLst>
          </p:nvPr>
        </p:nvGraphicFramePr>
        <p:xfrm>
          <a:off x="3893642" y="1457610"/>
          <a:ext cx="4794846" cy="5037229"/>
        </p:xfrm>
        <a:graphic>
          <a:graphicData uri="http://schemas.openxmlformats.org/drawingml/2006/table">
            <a:tbl>
              <a:tblPr/>
              <a:tblGrid>
                <a:gridCol w="2077390">
                  <a:extLst>
                    <a:ext uri="{9D8B030D-6E8A-4147-A177-3AD203B41FA5}">
                      <a16:colId xmlns:a16="http://schemas.microsoft.com/office/drawing/2014/main" xmlns="" val="20000"/>
                    </a:ext>
                  </a:extLst>
                </a:gridCol>
                <a:gridCol w="1119174">
                  <a:extLst>
                    <a:ext uri="{9D8B030D-6E8A-4147-A177-3AD203B41FA5}">
                      <a16:colId xmlns:a16="http://schemas.microsoft.com/office/drawing/2014/main" xmlns="" val="20001"/>
                    </a:ext>
                  </a:extLst>
                </a:gridCol>
                <a:gridCol w="1598282">
                  <a:extLst>
                    <a:ext uri="{9D8B030D-6E8A-4147-A177-3AD203B41FA5}">
                      <a16:colId xmlns:a16="http://schemas.microsoft.com/office/drawing/2014/main" xmlns="" val="20002"/>
                    </a:ext>
                  </a:extLst>
                </a:gridCol>
              </a:tblGrid>
              <a:tr h="906943">
                <a:tc>
                  <a:txBody>
                    <a:bodyPr/>
                    <a:lstStyle/>
                    <a:p>
                      <a:pPr marL="0" lvl="0" indent="0" algn="l" rtl="0">
                        <a:spcBef>
                          <a:spcPts val="0"/>
                        </a:spcBef>
                        <a:spcAft>
                          <a:spcPts val="0"/>
                        </a:spcAft>
                        <a:buNone/>
                      </a:pPr>
                      <a:r>
                        <a:rPr lang="en-GB" sz="2400" dirty="0"/>
                        <a:t>Activity level</a:t>
                      </a:r>
                      <a:endParaRPr sz="2400" dirty="0"/>
                    </a:p>
                  </a:txBody>
                  <a:tcPr marL="121900" marR="121900" marT="121900" marB="121900"/>
                </a:tc>
                <a:tc>
                  <a:txBody>
                    <a:bodyPr/>
                    <a:lstStyle/>
                    <a:p>
                      <a:pPr marL="0" lvl="0" indent="0" algn="l" rtl="0">
                        <a:spcBef>
                          <a:spcPts val="0"/>
                        </a:spcBef>
                        <a:spcAft>
                          <a:spcPts val="0"/>
                        </a:spcAft>
                        <a:buNone/>
                      </a:pPr>
                      <a:r>
                        <a:rPr lang="en-GB" sz="2400"/>
                        <a:t>FitBit Sample</a:t>
                      </a:r>
                      <a:endParaRPr sz="2400"/>
                    </a:p>
                  </a:txBody>
                  <a:tcPr marL="121900" marR="121900" marT="121900" marB="121900"/>
                </a:tc>
                <a:tc>
                  <a:txBody>
                    <a:bodyPr/>
                    <a:lstStyle/>
                    <a:p>
                      <a:pPr marL="0" lvl="0" indent="0" algn="l" rtl="0">
                        <a:spcBef>
                          <a:spcPts val="0"/>
                        </a:spcBef>
                        <a:spcAft>
                          <a:spcPts val="0"/>
                        </a:spcAft>
                        <a:buNone/>
                      </a:pPr>
                      <a:r>
                        <a:rPr lang="en-GB" sz="2400"/>
                        <a:t>Australian Bureau</a:t>
                      </a:r>
                      <a:endParaRPr sz="2400"/>
                    </a:p>
                  </a:txBody>
                  <a:tcPr marL="121900" marR="121900" marT="121900" marB="121900"/>
                </a:tc>
                <a:extLst>
                  <a:ext uri="{0D108BD9-81ED-4DB2-BD59-A6C34878D82A}">
                    <a16:rowId xmlns:a16="http://schemas.microsoft.com/office/drawing/2014/main" xmlns="" val="10000"/>
                  </a:ext>
                </a:extLst>
              </a:tr>
              <a:tr h="906943">
                <a:tc>
                  <a:txBody>
                    <a:bodyPr/>
                    <a:lstStyle/>
                    <a:p>
                      <a:pPr marL="0" lvl="0" indent="0" algn="l" rtl="0">
                        <a:spcBef>
                          <a:spcPts val="0"/>
                        </a:spcBef>
                        <a:spcAft>
                          <a:spcPts val="0"/>
                        </a:spcAft>
                        <a:buNone/>
                      </a:pPr>
                      <a:r>
                        <a:rPr lang="en-GB" sz="2400" dirty="0"/>
                        <a:t>Sedentary</a:t>
                      </a:r>
                      <a:endParaRPr sz="2400" dirty="0"/>
                    </a:p>
                  </a:txBody>
                  <a:tcPr marL="121900" marR="121900" marT="121900" marB="121900"/>
                </a:tc>
                <a:tc>
                  <a:txBody>
                    <a:bodyPr/>
                    <a:lstStyle/>
                    <a:p>
                      <a:pPr marL="0" lvl="0" indent="0" algn="l" rtl="0">
                        <a:spcBef>
                          <a:spcPts val="0"/>
                        </a:spcBef>
                        <a:spcAft>
                          <a:spcPts val="0"/>
                        </a:spcAft>
                        <a:buNone/>
                      </a:pPr>
                      <a:r>
                        <a:rPr lang="en-GB" sz="2400" dirty="0"/>
                        <a:t>37%</a:t>
                      </a:r>
                      <a:endParaRPr sz="2400" dirty="0"/>
                    </a:p>
                  </a:txBody>
                  <a:tcPr marL="121900" marR="121900" marT="121900" marB="121900"/>
                </a:tc>
                <a:tc>
                  <a:txBody>
                    <a:bodyPr/>
                    <a:lstStyle/>
                    <a:p>
                      <a:pPr marL="0" lvl="0" indent="0" algn="l" rtl="0">
                        <a:spcBef>
                          <a:spcPts val="0"/>
                        </a:spcBef>
                        <a:spcAft>
                          <a:spcPts val="0"/>
                        </a:spcAft>
                        <a:buNone/>
                      </a:pPr>
                      <a:r>
                        <a:rPr lang="en-GB" sz="2400"/>
                        <a:t>21%</a:t>
                      </a:r>
                      <a:endParaRPr sz="2400"/>
                    </a:p>
                  </a:txBody>
                  <a:tcPr marL="121900" marR="121900" marT="121900" marB="121900"/>
                </a:tc>
                <a:extLst>
                  <a:ext uri="{0D108BD9-81ED-4DB2-BD59-A6C34878D82A}">
                    <a16:rowId xmlns:a16="http://schemas.microsoft.com/office/drawing/2014/main" xmlns="" val="10001"/>
                  </a:ext>
                </a:extLst>
              </a:tr>
              <a:tr h="906943">
                <a:tc>
                  <a:txBody>
                    <a:bodyPr/>
                    <a:lstStyle/>
                    <a:p>
                      <a:pPr marL="0" lvl="0" indent="0" algn="l" rtl="0">
                        <a:spcBef>
                          <a:spcPts val="0"/>
                        </a:spcBef>
                        <a:spcAft>
                          <a:spcPts val="0"/>
                        </a:spcAft>
                        <a:buNone/>
                      </a:pPr>
                      <a:r>
                        <a:rPr lang="en-GB" sz="2400"/>
                        <a:t>Lightly Active</a:t>
                      </a:r>
                      <a:endParaRPr sz="2400"/>
                    </a:p>
                  </a:txBody>
                  <a:tcPr marL="121900" marR="121900" marT="121900" marB="121900"/>
                </a:tc>
                <a:tc>
                  <a:txBody>
                    <a:bodyPr/>
                    <a:lstStyle/>
                    <a:p>
                      <a:pPr marL="0" lvl="0" indent="0" algn="l" rtl="0">
                        <a:spcBef>
                          <a:spcPts val="0"/>
                        </a:spcBef>
                        <a:spcAft>
                          <a:spcPts val="0"/>
                        </a:spcAft>
                        <a:buNone/>
                      </a:pPr>
                      <a:r>
                        <a:rPr lang="en-GB" sz="2400" dirty="0"/>
                        <a:t>20%</a:t>
                      </a:r>
                      <a:endParaRPr sz="2400" dirty="0"/>
                    </a:p>
                  </a:txBody>
                  <a:tcPr marL="121900" marR="121900" marT="121900" marB="121900"/>
                </a:tc>
                <a:tc>
                  <a:txBody>
                    <a:bodyPr/>
                    <a:lstStyle/>
                    <a:p>
                      <a:pPr marL="0" lvl="0" indent="0" algn="l" rtl="0">
                        <a:spcBef>
                          <a:spcPts val="0"/>
                        </a:spcBef>
                        <a:spcAft>
                          <a:spcPts val="0"/>
                        </a:spcAft>
                        <a:buNone/>
                      </a:pPr>
                      <a:r>
                        <a:rPr lang="en-GB" sz="2400" dirty="0"/>
                        <a:t>35%</a:t>
                      </a:r>
                      <a:endParaRPr sz="2400" dirty="0"/>
                    </a:p>
                  </a:txBody>
                  <a:tcPr marL="121900" marR="121900" marT="121900" marB="121900"/>
                </a:tc>
                <a:extLst>
                  <a:ext uri="{0D108BD9-81ED-4DB2-BD59-A6C34878D82A}">
                    <a16:rowId xmlns:a16="http://schemas.microsoft.com/office/drawing/2014/main" xmlns="" val="10002"/>
                  </a:ext>
                </a:extLst>
              </a:tr>
              <a:tr h="906943">
                <a:tc>
                  <a:txBody>
                    <a:bodyPr/>
                    <a:lstStyle/>
                    <a:p>
                      <a:pPr marL="0" lvl="0" indent="0" algn="l" rtl="0">
                        <a:spcBef>
                          <a:spcPts val="0"/>
                        </a:spcBef>
                        <a:spcAft>
                          <a:spcPts val="0"/>
                        </a:spcAft>
                        <a:buNone/>
                      </a:pPr>
                      <a:r>
                        <a:rPr lang="en-GB" sz="2400"/>
                        <a:t>Fairly Active </a:t>
                      </a:r>
                      <a:endParaRPr sz="2400"/>
                    </a:p>
                  </a:txBody>
                  <a:tcPr marL="121900" marR="121900" marT="121900" marB="121900"/>
                </a:tc>
                <a:tc>
                  <a:txBody>
                    <a:bodyPr/>
                    <a:lstStyle/>
                    <a:p>
                      <a:pPr marL="0" lvl="0" indent="0" algn="l" rtl="0">
                        <a:spcBef>
                          <a:spcPts val="0"/>
                        </a:spcBef>
                        <a:spcAft>
                          <a:spcPts val="0"/>
                        </a:spcAft>
                        <a:buNone/>
                      </a:pPr>
                      <a:r>
                        <a:rPr lang="en-GB" sz="2400" dirty="0"/>
                        <a:t>23%</a:t>
                      </a:r>
                      <a:endParaRPr sz="2400" dirty="0"/>
                    </a:p>
                  </a:txBody>
                  <a:tcPr marL="121900" marR="121900" marT="121900" marB="121900"/>
                </a:tc>
                <a:tc>
                  <a:txBody>
                    <a:bodyPr/>
                    <a:lstStyle/>
                    <a:p>
                      <a:pPr marL="0" lvl="0" indent="0" algn="l" rtl="0">
                        <a:spcBef>
                          <a:spcPts val="0"/>
                        </a:spcBef>
                        <a:spcAft>
                          <a:spcPts val="0"/>
                        </a:spcAft>
                        <a:buNone/>
                      </a:pPr>
                      <a:r>
                        <a:rPr lang="en-GB" sz="2400" dirty="0"/>
                        <a:t>28%</a:t>
                      </a:r>
                      <a:endParaRPr sz="2400" dirty="0"/>
                    </a:p>
                  </a:txBody>
                  <a:tcPr marL="121900" marR="121900" marT="121900" marB="121900"/>
                </a:tc>
                <a:extLst>
                  <a:ext uri="{0D108BD9-81ED-4DB2-BD59-A6C34878D82A}">
                    <a16:rowId xmlns:a16="http://schemas.microsoft.com/office/drawing/2014/main" xmlns="" val="10003"/>
                  </a:ext>
                </a:extLst>
              </a:tr>
              <a:tr h="906943">
                <a:tc>
                  <a:txBody>
                    <a:bodyPr/>
                    <a:lstStyle/>
                    <a:p>
                      <a:pPr marL="0" lvl="0" indent="0" algn="l" rtl="0">
                        <a:spcBef>
                          <a:spcPts val="0"/>
                        </a:spcBef>
                        <a:spcAft>
                          <a:spcPts val="0"/>
                        </a:spcAft>
                        <a:buNone/>
                      </a:pPr>
                      <a:r>
                        <a:rPr lang="en-GB" sz="2400"/>
                        <a:t>Very Active </a:t>
                      </a:r>
                      <a:endParaRPr sz="2400"/>
                    </a:p>
                  </a:txBody>
                  <a:tcPr marL="121900" marR="121900" marT="121900" marB="121900"/>
                </a:tc>
                <a:tc>
                  <a:txBody>
                    <a:bodyPr/>
                    <a:lstStyle/>
                    <a:p>
                      <a:pPr marL="0" lvl="0" indent="0" algn="l" rtl="0">
                        <a:spcBef>
                          <a:spcPts val="0"/>
                        </a:spcBef>
                        <a:spcAft>
                          <a:spcPts val="0"/>
                        </a:spcAft>
                        <a:buNone/>
                      </a:pPr>
                      <a:r>
                        <a:rPr lang="en-GB" sz="2400"/>
                        <a:t>20%</a:t>
                      </a:r>
                      <a:endParaRPr sz="2400"/>
                    </a:p>
                  </a:txBody>
                  <a:tcPr marL="121900" marR="121900" marT="121900" marB="121900"/>
                </a:tc>
                <a:tc>
                  <a:txBody>
                    <a:bodyPr/>
                    <a:lstStyle/>
                    <a:p>
                      <a:pPr marL="0" lvl="0" indent="0" algn="l" rtl="0">
                        <a:spcBef>
                          <a:spcPts val="0"/>
                        </a:spcBef>
                        <a:spcAft>
                          <a:spcPts val="0"/>
                        </a:spcAft>
                        <a:buNone/>
                      </a:pPr>
                      <a:r>
                        <a:rPr lang="en-GB" sz="2400" dirty="0"/>
                        <a:t>15%</a:t>
                      </a:r>
                      <a:endParaRPr sz="2400" dirty="0"/>
                    </a:p>
                  </a:txBody>
                  <a:tcPr marL="121900" marR="121900" marT="121900" marB="121900"/>
                </a:tc>
                <a:extLst>
                  <a:ext uri="{0D108BD9-81ED-4DB2-BD59-A6C34878D82A}">
                    <a16:rowId xmlns:a16="http://schemas.microsoft.com/office/drawing/2014/main" xmlns="" val="10004"/>
                  </a:ext>
                </a:extLst>
              </a:tr>
            </a:tbl>
          </a:graphicData>
        </a:graphic>
      </p:graphicFrame>
      <p:sp>
        <p:nvSpPr>
          <p:cNvPr id="190" name="Google Shape;190;p31"/>
          <p:cNvSpPr txBox="1"/>
          <p:nvPr/>
        </p:nvSpPr>
        <p:spPr>
          <a:xfrm>
            <a:off x="1126310" y="2001362"/>
            <a:ext cx="2392654" cy="3290164"/>
          </a:xfrm>
          <a:prstGeom prst="rect">
            <a:avLst/>
          </a:prstGeom>
          <a:noFill/>
          <a:ln>
            <a:noFill/>
          </a:ln>
        </p:spPr>
        <p:txBody>
          <a:bodyPr spcFirstLastPara="1" wrap="square" lIns="121900" tIns="121900" rIns="121900" bIns="121900" anchor="t" anchorCtr="0">
            <a:noAutofit/>
          </a:bodyPr>
          <a:lstStyle/>
          <a:p>
            <a:pPr defTabSz="265176">
              <a:spcAft>
                <a:spcPts val="600"/>
              </a:spcAft>
            </a:pPr>
            <a:r>
              <a:rPr lang="en-US" b="1" dirty="0">
                <a:solidFill>
                  <a:srgbClr val="92D050"/>
                </a:solidFill>
                <a:latin typeface="+mj-lt"/>
              </a:rPr>
              <a:t>ACTIVITY</a:t>
            </a:r>
            <a:r>
              <a:rPr lang="en-US" sz="1100" kern="1200" dirty="0">
                <a:solidFill>
                  <a:srgbClr val="006700"/>
                </a:solidFill>
                <a:latin typeface="+mn-lt"/>
                <a:ea typeface="+mn-ea"/>
                <a:cs typeface="+mn-cs"/>
              </a:rPr>
              <a:t> </a:t>
            </a:r>
            <a:r>
              <a:rPr lang="en-US" b="1" dirty="0">
                <a:solidFill>
                  <a:srgbClr val="92D050"/>
                </a:solidFill>
                <a:latin typeface="+mj-lt"/>
              </a:rPr>
              <a:t>BRACKET BY STEPS</a:t>
            </a:r>
          </a:p>
          <a:p>
            <a:pPr defTabSz="265176">
              <a:spcAft>
                <a:spcPts val="600"/>
              </a:spcAft>
            </a:pPr>
            <a:endParaRPr lang="en-US" sz="1392" kern="1200" dirty="0">
              <a:solidFill>
                <a:schemeClr val="dk2"/>
              </a:solidFill>
              <a:latin typeface="+mn-lt"/>
              <a:ea typeface="+mn-ea"/>
              <a:cs typeface="+mn-cs"/>
            </a:endParaRPr>
          </a:p>
          <a:p>
            <a:pPr marL="353559" indent="-260259" defTabSz="265176">
              <a:spcAft>
                <a:spcPts val="600"/>
              </a:spcAft>
              <a:buClr>
                <a:schemeClr val="dk2"/>
              </a:buClr>
              <a:buSzPts val="1700"/>
              <a:buChar char="●"/>
            </a:pPr>
            <a:r>
              <a:rPr lang="en-US" sz="1315" kern="1200" dirty="0">
                <a:solidFill>
                  <a:schemeClr val="dk2"/>
                </a:solidFill>
                <a:latin typeface="+mn-lt"/>
                <a:ea typeface="+mn-ea"/>
                <a:cs typeface="+mn-cs"/>
              </a:rPr>
              <a:t>Sedentary is less than 5,000 steps</a:t>
            </a:r>
          </a:p>
          <a:p>
            <a:pPr marL="353559" defTabSz="265176">
              <a:spcAft>
                <a:spcPts val="600"/>
              </a:spcAft>
            </a:pPr>
            <a:endParaRPr lang="en-US" sz="1315" kern="1200" dirty="0">
              <a:solidFill>
                <a:schemeClr val="dk2"/>
              </a:solidFill>
              <a:latin typeface="+mn-lt"/>
              <a:ea typeface="+mn-ea"/>
              <a:cs typeface="+mn-cs"/>
            </a:endParaRPr>
          </a:p>
          <a:p>
            <a:pPr marL="353559" indent="-260259" defTabSz="265176">
              <a:spcAft>
                <a:spcPts val="600"/>
              </a:spcAft>
              <a:buClr>
                <a:schemeClr val="dk2"/>
              </a:buClr>
              <a:buSzPts val="1700"/>
              <a:buChar char="●"/>
            </a:pPr>
            <a:r>
              <a:rPr lang="en-US" sz="1315" kern="1200" dirty="0">
                <a:solidFill>
                  <a:schemeClr val="dk2"/>
                </a:solidFill>
                <a:latin typeface="+mn-lt"/>
                <a:ea typeface="+mn-ea"/>
                <a:cs typeface="+mn-cs"/>
              </a:rPr>
              <a:t>Lightly Active is between 5,000 and 7,500 steps</a:t>
            </a:r>
          </a:p>
          <a:p>
            <a:pPr marL="353559" defTabSz="265176">
              <a:spcAft>
                <a:spcPts val="600"/>
              </a:spcAft>
            </a:pPr>
            <a:endParaRPr lang="en-US" sz="1315" kern="1200" dirty="0">
              <a:solidFill>
                <a:schemeClr val="dk2"/>
              </a:solidFill>
              <a:latin typeface="+mn-lt"/>
              <a:ea typeface="+mn-ea"/>
              <a:cs typeface="+mn-cs"/>
            </a:endParaRPr>
          </a:p>
          <a:p>
            <a:pPr marL="353559" indent="-260259" defTabSz="265176">
              <a:spcAft>
                <a:spcPts val="600"/>
              </a:spcAft>
              <a:buClr>
                <a:schemeClr val="dk2"/>
              </a:buClr>
              <a:buSzPts val="1700"/>
              <a:buChar char="●"/>
            </a:pPr>
            <a:r>
              <a:rPr lang="en-US" sz="1315" kern="1200" dirty="0">
                <a:solidFill>
                  <a:schemeClr val="dk2"/>
                </a:solidFill>
                <a:latin typeface="+mn-lt"/>
                <a:ea typeface="+mn-ea"/>
                <a:cs typeface="+mn-cs"/>
              </a:rPr>
              <a:t>Fairly Active is between 7,500 and 10,000 steps</a:t>
            </a:r>
          </a:p>
          <a:p>
            <a:pPr marL="353559" defTabSz="265176">
              <a:spcAft>
                <a:spcPts val="600"/>
              </a:spcAft>
            </a:pPr>
            <a:endParaRPr lang="en-US" sz="1315" kern="1200" dirty="0">
              <a:solidFill>
                <a:schemeClr val="dk2"/>
              </a:solidFill>
              <a:latin typeface="+mn-lt"/>
              <a:ea typeface="+mn-ea"/>
              <a:cs typeface="+mn-cs"/>
            </a:endParaRPr>
          </a:p>
          <a:p>
            <a:pPr marL="353559" indent="-265170" defTabSz="265176">
              <a:spcAft>
                <a:spcPts val="600"/>
              </a:spcAft>
              <a:buClr>
                <a:schemeClr val="dk2"/>
              </a:buClr>
              <a:buSzPts val="1800"/>
              <a:buChar char="●"/>
            </a:pPr>
            <a:r>
              <a:rPr lang="en-US" sz="1315" kern="1200" dirty="0">
                <a:solidFill>
                  <a:schemeClr val="dk2"/>
                </a:solidFill>
                <a:latin typeface="+mn-lt"/>
                <a:ea typeface="+mn-ea"/>
                <a:cs typeface="+mn-cs"/>
              </a:rPr>
              <a:t>And Very active is above 10,000 steps.</a:t>
            </a:r>
            <a:r>
              <a:rPr lang="en-US" sz="1392" kern="1200" dirty="0">
                <a:solidFill>
                  <a:schemeClr val="dk2"/>
                </a:solidFill>
                <a:latin typeface="+mn-lt"/>
                <a:ea typeface="+mn-ea"/>
                <a:cs typeface="+mn-cs"/>
              </a:rPr>
              <a:t>   </a:t>
            </a:r>
            <a:endParaRPr lang="en-US" sz="2400" dirty="0">
              <a:solidFill>
                <a:schemeClr val="dk2"/>
              </a:solidFill>
            </a:endParaRPr>
          </a:p>
        </p:txBody>
      </p:sp>
      <p:sp>
        <p:nvSpPr>
          <p:cNvPr id="2" name="TextBox 1">
            <a:extLst>
              <a:ext uri="{FF2B5EF4-FFF2-40B4-BE49-F238E27FC236}">
                <a16:creationId xmlns:a16="http://schemas.microsoft.com/office/drawing/2014/main" xmlns="" id="{7A38FC36-8419-02C0-6F4B-23EA0998AEC3}"/>
              </a:ext>
            </a:extLst>
          </p:cNvPr>
          <p:cNvSpPr txBox="1"/>
          <p:nvPr/>
        </p:nvSpPr>
        <p:spPr>
          <a:xfrm>
            <a:off x="813816" y="795528"/>
            <a:ext cx="3768147" cy="461665"/>
          </a:xfrm>
          <a:prstGeom prst="rect">
            <a:avLst/>
          </a:prstGeom>
          <a:noFill/>
        </p:spPr>
        <p:txBody>
          <a:bodyPr wrap="none" rtlCol="0">
            <a:spAutoFit/>
          </a:bodyPr>
          <a:lstStyle/>
          <a:p>
            <a:r>
              <a:rPr lang="en-AU" sz="2400" b="1" dirty="0" err="1">
                <a:solidFill>
                  <a:srgbClr val="92D050"/>
                </a:solidFill>
                <a:latin typeface="+mj-lt"/>
              </a:rPr>
              <a:t>FitBit’s</a:t>
            </a:r>
            <a:r>
              <a:rPr lang="en-AU" sz="2400" b="1" dirty="0">
                <a:solidFill>
                  <a:srgbClr val="92D050"/>
                </a:solidFill>
                <a:latin typeface="+mj-lt"/>
              </a:rPr>
              <a:t> 10,000 Step 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1000"/>
                                        <p:tgtEl>
                                          <p:spTgt spid="19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 calcmode="lin" valueType="num">
                                      <p:cBhvr additive="base">
                                        <p:cTn id="12" dur="1000"/>
                                        <p:tgtEl>
                                          <p:spTgt spid="1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p:nvSpPr>
          <p:cNvPr id="196" name="Google Shape;196;p32"/>
          <p:cNvSpPr txBox="1"/>
          <p:nvPr/>
        </p:nvSpPr>
        <p:spPr>
          <a:xfrm>
            <a:off x="692201" y="2144847"/>
            <a:ext cx="3464648" cy="655139"/>
          </a:xfrm>
          <a:prstGeom prst="rect">
            <a:avLst/>
          </a:prstGeom>
          <a:noFill/>
          <a:ln>
            <a:noFill/>
          </a:ln>
        </p:spPr>
        <p:txBody>
          <a:bodyPr spcFirstLastPara="1" wrap="square" lIns="121900" tIns="121900" rIns="121900" bIns="121900" anchor="t" anchorCtr="0">
            <a:spAutoFit/>
          </a:bodyPr>
          <a:lstStyle/>
          <a:p>
            <a:pPr marL="354169" indent="-250870" defTabSz="265633">
              <a:spcAft>
                <a:spcPts val="420"/>
              </a:spcAft>
              <a:buClr>
                <a:schemeClr val="dk2"/>
              </a:buClr>
              <a:buSzPts val="1500"/>
              <a:buAutoNum type="arabicPeriod"/>
            </a:pPr>
            <a:r>
              <a:rPr lang="en-US" sz="1162" b="1" kern="1200" dirty="0">
                <a:solidFill>
                  <a:schemeClr val="dk2"/>
                </a:solidFill>
                <a:latin typeface="+mn-lt"/>
                <a:ea typeface="+mn-ea"/>
                <a:cs typeface="+mn-cs"/>
              </a:rPr>
              <a:t>Did </a:t>
            </a:r>
            <a:r>
              <a:rPr lang="en-US" sz="1162" b="1" kern="1200" dirty="0" err="1">
                <a:solidFill>
                  <a:schemeClr val="dk2"/>
                </a:solidFill>
                <a:latin typeface="+mn-lt"/>
                <a:ea typeface="+mn-ea"/>
                <a:cs typeface="+mn-cs"/>
              </a:rPr>
              <a:t>FitBit</a:t>
            </a:r>
            <a:r>
              <a:rPr lang="en-US" sz="1162" b="1" kern="1200" dirty="0">
                <a:solidFill>
                  <a:schemeClr val="dk2"/>
                </a:solidFill>
                <a:latin typeface="+mn-lt"/>
                <a:ea typeface="+mn-ea"/>
                <a:cs typeface="+mn-cs"/>
              </a:rPr>
              <a:t> Users tend towards different step brackets/ activity levels?</a:t>
            </a:r>
            <a:endParaRPr lang="en-US" sz="2533" dirty="0">
              <a:solidFill>
                <a:schemeClr val="dk2"/>
              </a:solidFill>
            </a:endParaRPr>
          </a:p>
        </p:txBody>
      </p:sp>
      <p:sp>
        <p:nvSpPr>
          <p:cNvPr id="197" name="Google Shape;197;p32"/>
          <p:cNvSpPr txBox="1"/>
          <p:nvPr/>
        </p:nvSpPr>
        <p:spPr>
          <a:xfrm>
            <a:off x="791570" y="3195998"/>
            <a:ext cx="3626169" cy="655139"/>
          </a:xfrm>
          <a:prstGeom prst="rect">
            <a:avLst/>
          </a:prstGeom>
          <a:noFill/>
          <a:ln>
            <a:noFill/>
          </a:ln>
        </p:spPr>
        <p:txBody>
          <a:bodyPr spcFirstLastPara="1" wrap="square" lIns="121900" tIns="121900" rIns="121900" bIns="121900" anchor="t" anchorCtr="0">
            <a:spAutoFit/>
          </a:bodyPr>
          <a:lstStyle/>
          <a:p>
            <a:pPr defTabSz="265633">
              <a:spcAft>
                <a:spcPts val="420"/>
              </a:spcAft>
            </a:pPr>
            <a:r>
              <a:rPr lang="en-US" sz="1162" b="1" kern="1200" dirty="0">
                <a:solidFill>
                  <a:schemeClr val="dk2"/>
                </a:solidFill>
                <a:latin typeface="+mn-lt"/>
                <a:ea typeface="+mn-ea"/>
                <a:cs typeface="+mn-cs"/>
              </a:rPr>
              <a:t>2. Is counting steps a good metric for activity levels?</a:t>
            </a:r>
            <a:endParaRPr lang="en-US" sz="2000" b="1" dirty="0">
              <a:solidFill>
                <a:schemeClr val="dk2"/>
              </a:solidFill>
            </a:endParaRPr>
          </a:p>
        </p:txBody>
      </p:sp>
      <p:sp>
        <p:nvSpPr>
          <p:cNvPr id="198" name="Google Shape;198;p32"/>
          <p:cNvSpPr txBox="1"/>
          <p:nvPr/>
        </p:nvSpPr>
        <p:spPr>
          <a:xfrm>
            <a:off x="739108" y="4514336"/>
            <a:ext cx="3626169" cy="655139"/>
          </a:xfrm>
          <a:prstGeom prst="rect">
            <a:avLst/>
          </a:prstGeom>
          <a:noFill/>
          <a:ln>
            <a:noFill/>
          </a:ln>
        </p:spPr>
        <p:txBody>
          <a:bodyPr spcFirstLastPara="1" wrap="square" lIns="121900" tIns="121900" rIns="121900" bIns="121900" anchor="t" anchorCtr="0">
            <a:spAutoFit/>
          </a:bodyPr>
          <a:lstStyle/>
          <a:p>
            <a:pPr defTabSz="265633">
              <a:spcAft>
                <a:spcPts val="420"/>
              </a:spcAft>
            </a:pPr>
            <a:r>
              <a:rPr lang="en-US" sz="1162" b="1" kern="1200" dirty="0">
                <a:solidFill>
                  <a:schemeClr val="dk2"/>
                </a:solidFill>
                <a:latin typeface="+mn-lt"/>
                <a:ea typeface="+mn-ea"/>
                <a:cs typeface="+mn-cs"/>
              </a:rPr>
              <a:t>3. Is the 10,000 steps a good approach for </a:t>
            </a:r>
            <a:r>
              <a:rPr lang="en-US" sz="1162" b="1" kern="1200" dirty="0" err="1">
                <a:solidFill>
                  <a:schemeClr val="dk2"/>
                </a:solidFill>
                <a:latin typeface="+mn-lt"/>
                <a:ea typeface="+mn-ea"/>
                <a:cs typeface="+mn-cs"/>
              </a:rPr>
              <a:t>FitBit</a:t>
            </a:r>
            <a:r>
              <a:rPr lang="en-US" sz="1162" b="1" kern="1200" dirty="0">
                <a:solidFill>
                  <a:schemeClr val="dk2"/>
                </a:solidFill>
                <a:latin typeface="+mn-lt"/>
                <a:ea typeface="+mn-ea"/>
                <a:cs typeface="+mn-cs"/>
              </a:rPr>
              <a:t>?</a:t>
            </a:r>
            <a:endParaRPr lang="en-US" sz="2000" b="1" dirty="0">
              <a:solidFill>
                <a:schemeClr val="dk2"/>
              </a:solidFill>
            </a:endParaRPr>
          </a:p>
        </p:txBody>
      </p:sp>
      <p:pic>
        <p:nvPicPr>
          <p:cNvPr id="199" name="Google Shape;199;p32"/>
          <p:cNvPicPr preferRelativeResize="0"/>
          <p:nvPr/>
        </p:nvPicPr>
        <p:blipFill>
          <a:blip r:embed="rId3">
            <a:alphaModFix/>
          </a:blip>
          <a:stretch>
            <a:fillRect/>
          </a:stretch>
        </p:blipFill>
        <p:spPr>
          <a:xfrm>
            <a:off x="7150545" y="2054903"/>
            <a:ext cx="2436800" cy="1685824"/>
          </a:xfrm>
          <a:prstGeom prst="rect">
            <a:avLst/>
          </a:prstGeom>
          <a:noFill/>
          <a:ln>
            <a:noFill/>
          </a:ln>
        </p:spPr>
      </p:pic>
      <p:pic>
        <p:nvPicPr>
          <p:cNvPr id="200" name="Google Shape;200;p32"/>
          <p:cNvPicPr preferRelativeResize="0"/>
          <p:nvPr/>
        </p:nvPicPr>
        <p:blipFill>
          <a:blip r:embed="rId4">
            <a:alphaModFix/>
          </a:blip>
          <a:stretch>
            <a:fillRect/>
          </a:stretch>
        </p:blipFill>
        <p:spPr>
          <a:xfrm>
            <a:off x="4777958" y="2054902"/>
            <a:ext cx="2109287" cy="1685824"/>
          </a:xfrm>
          <a:prstGeom prst="rect">
            <a:avLst/>
          </a:prstGeom>
          <a:noFill/>
          <a:ln>
            <a:noFill/>
          </a:ln>
        </p:spPr>
      </p:pic>
      <p:pic>
        <p:nvPicPr>
          <p:cNvPr id="201" name="Google Shape;201;p32"/>
          <p:cNvPicPr preferRelativeResize="0"/>
          <p:nvPr/>
        </p:nvPicPr>
        <p:blipFill>
          <a:blip r:embed="rId5">
            <a:alphaModFix/>
          </a:blip>
          <a:stretch>
            <a:fillRect/>
          </a:stretch>
        </p:blipFill>
        <p:spPr>
          <a:xfrm>
            <a:off x="5568315" y="4119779"/>
            <a:ext cx="2615104" cy="2304092"/>
          </a:xfrm>
          <a:prstGeom prst="rect">
            <a:avLst/>
          </a:prstGeom>
          <a:noFill/>
          <a:ln>
            <a:noFill/>
          </a:ln>
        </p:spPr>
      </p:pic>
      <p:sp>
        <p:nvSpPr>
          <p:cNvPr id="2" name="TextBox 1">
            <a:extLst>
              <a:ext uri="{FF2B5EF4-FFF2-40B4-BE49-F238E27FC236}">
                <a16:creationId xmlns:a16="http://schemas.microsoft.com/office/drawing/2014/main" xmlns="" id="{20C37628-3560-75FC-867E-52B0394F92A5}"/>
              </a:ext>
            </a:extLst>
          </p:cNvPr>
          <p:cNvSpPr txBox="1"/>
          <p:nvPr/>
        </p:nvSpPr>
        <p:spPr>
          <a:xfrm>
            <a:off x="813816" y="795528"/>
            <a:ext cx="3768147" cy="461665"/>
          </a:xfrm>
          <a:prstGeom prst="rect">
            <a:avLst/>
          </a:prstGeom>
          <a:noFill/>
        </p:spPr>
        <p:txBody>
          <a:bodyPr wrap="none" rtlCol="0">
            <a:spAutoFit/>
          </a:bodyPr>
          <a:lstStyle/>
          <a:p>
            <a:r>
              <a:rPr lang="en-AU" sz="2400" b="1" dirty="0" err="1">
                <a:solidFill>
                  <a:srgbClr val="92D050"/>
                </a:solidFill>
                <a:latin typeface="+mj-lt"/>
              </a:rPr>
              <a:t>FitBit’s</a:t>
            </a:r>
            <a:r>
              <a:rPr lang="en-AU" sz="2400" b="1" dirty="0">
                <a:solidFill>
                  <a:srgbClr val="92D050"/>
                </a:solidFill>
                <a:latin typeface="+mj-lt"/>
              </a:rPr>
              <a:t> 10,000 Step 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 calcmode="lin" valueType="num">
                                      <p:cBhvr additive="base">
                                        <p:cTn id="7" dur="1000"/>
                                        <p:tgtEl>
                                          <p:spTgt spid="19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Effect transition="in" filter="fade">
                                      <p:cBhvr>
                                        <p:cTn id="12" dur="1000"/>
                                        <p:tgtEl>
                                          <p:spTgt spid="20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97"/>
                                        </p:tgtEl>
                                        <p:attrNameLst>
                                          <p:attrName>style.visibility</p:attrName>
                                        </p:attrNameLst>
                                      </p:cBhvr>
                                      <p:to>
                                        <p:strVal val="visible"/>
                                      </p:to>
                                    </p:set>
                                    <p:anim calcmode="lin" valueType="num">
                                      <p:cBhvr additive="base">
                                        <p:cTn id="21" dur="1000"/>
                                        <p:tgtEl>
                                          <p:spTgt spid="197"/>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98"/>
                                        </p:tgtEl>
                                        <p:attrNameLst>
                                          <p:attrName>style.visibility</p:attrName>
                                        </p:attrNameLst>
                                      </p:cBhvr>
                                      <p:to>
                                        <p:strVal val="visible"/>
                                      </p:to>
                                    </p:set>
                                    <p:anim calcmode="lin" valueType="num">
                                      <p:cBhvr additive="base">
                                        <p:cTn id="30" dur="1000"/>
                                        <p:tgtEl>
                                          <p:spTgt spid="1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337444C-C103-1A60-A587-70DD45686526}"/>
              </a:ext>
            </a:extLst>
          </p:cNvPr>
          <p:cNvSpPr txBox="1"/>
          <p:nvPr/>
        </p:nvSpPr>
        <p:spPr>
          <a:xfrm flipH="1">
            <a:off x="1161286" y="1115568"/>
            <a:ext cx="7565137" cy="4060022"/>
          </a:xfrm>
          <a:prstGeom prst="rect">
            <a:avLst/>
          </a:prstGeom>
          <a:noFill/>
        </p:spPr>
        <p:txBody>
          <a:bodyPr wrap="square" rtlCol="0">
            <a:spAutoFit/>
          </a:bodyPr>
          <a:lstStyle/>
          <a:p>
            <a:pPr>
              <a:spcBef>
                <a:spcPts val="1200"/>
              </a:spcBef>
              <a:spcAft>
                <a:spcPts val="420"/>
              </a:spcAft>
            </a:pPr>
            <a:r>
              <a:rPr lang="en-US" sz="2400" b="1" dirty="0">
                <a:solidFill>
                  <a:srgbClr val="92D050"/>
                </a:solidFill>
                <a:latin typeface="+mj-lt"/>
              </a:rPr>
              <a:t>Conclusion: Did Fitbit inspire users to exercise?</a:t>
            </a:r>
          </a:p>
          <a:p>
            <a:pPr defTabSz="265633">
              <a:spcBef>
                <a:spcPts val="1200"/>
              </a:spcBef>
              <a:spcAft>
                <a:spcPts val="420"/>
              </a:spcAft>
            </a:pPr>
            <a:endParaRPr lang="en-US" sz="1162" b="1" dirty="0">
              <a:solidFill>
                <a:schemeClr val="dk2"/>
              </a:solidFill>
            </a:endParaRPr>
          </a:p>
          <a:p>
            <a:pPr defTabSz="265633">
              <a:spcBef>
                <a:spcPts val="1200"/>
              </a:spcBef>
              <a:spcAft>
                <a:spcPts val="420"/>
              </a:spcAft>
            </a:pPr>
            <a:r>
              <a:rPr lang="en-US" sz="1162" b="1" dirty="0">
                <a:solidFill>
                  <a:schemeClr val="dk2"/>
                </a:solidFill>
              </a:rPr>
              <a:t>Overall, we found that users were more inclined to work out on the weekends, suggesting Fitbit should work on weekday user engagement and encouragement.</a:t>
            </a:r>
          </a:p>
          <a:p>
            <a:pPr defTabSz="265633">
              <a:spcBef>
                <a:spcPts val="1200"/>
              </a:spcBef>
              <a:spcAft>
                <a:spcPts val="420"/>
              </a:spcAft>
            </a:pPr>
            <a:r>
              <a:rPr lang="en-US" sz="1162" b="1" dirty="0">
                <a:solidFill>
                  <a:schemeClr val="dk2"/>
                </a:solidFill>
              </a:rPr>
              <a:t>Fairly active to very active minutes and steps correlate to higher calorie burn and are the recommended daily activities of Fitbit. However, the majority of users were found to show lightly active and sedentary levels which is similar to the general public. We also found little improvement over the timeframe of the data.</a:t>
            </a:r>
          </a:p>
          <a:p>
            <a:pPr defTabSz="265633">
              <a:spcBef>
                <a:spcPts val="1200"/>
              </a:spcBef>
              <a:spcAft>
                <a:spcPts val="420"/>
              </a:spcAft>
            </a:pPr>
            <a:r>
              <a:rPr lang="en-US" sz="1162" b="1" dirty="0">
                <a:solidFill>
                  <a:schemeClr val="dk2"/>
                </a:solidFill>
              </a:rPr>
              <a:t>Therefore, we conclude that Fitbit needs to work on inspiring their customers with a more personal approach for user engagement. </a:t>
            </a:r>
          </a:p>
          <a:p>
            <a:pPr defTabSz="265633">
              <a:spcBef>
                <a:spcPts val="1200"/>
              </a:spcBef>
              <a:spcAft>
                <a:spcPts val="420"/>
              </a:spcAft>
            </a:pPr>
            <a:r>
              <a:rPr lang="en-US" sz="1162" b="1" dirty="0">
                <a:solidFill>
                  <a:schemeClr val="accent2">
                    <a:lumMod val="75000"/>
                  </a:schemeClr>
                </a:solidFill>
              </a:rPr>
              <a:t>Next steps: </a:t>
            </a:r>
            <a:r>
              <a:rPr lang="en-US" sz="1162" b="1" dirty="0">
                <a:solidFill>
                  <a:schemeClr val="dk2"/>
                </a:solidFill>
              </a:rPr>
              <a:t>from here we could investigate this further with a stronger dataset by collecting our own research population data using the </a:t>
            </a:r>
            <a:r>
              <a:rPr lang="en-US" sz="1162" b="1" dirty="0" smtClean="0">
                <a:solidFill>
                  <a:schemeClr val="dk2"/>
                </a:solidFill>
              </a:rPr>
              <a:t>Fitbit </a:t>
            </a:r>
            <a:r>
              <a:rPr lang="en-US" sz="1162" b="1" dirty="0">
                <a:solidFill>
                  <a:schemeClr val="dk2"/>
                </a:solidFill>
              </a:rPr>
              <a:t>web API with users express consent.</a:t>
            </a:r>
          </a:p>
          <a:p>
            <a:r>
              <a:rPr lang="en-US" dirty="0"/>
              <a:t/>
            </a:r>
            <a:br>
              <a:rPr lang="en-US" dirty="0"/>
            </a:br>
            <a:endParaRPr lang="en-AU" dirty="0"/>
          </a:p>
        </p:txBody>
      </p:sp>
    </p:spTree>
    <p:extLst>
      <p:ext uri="{BB962C8B-B14F-4D97-AF65-F5344CB8AC3E}">
        <p14:creationId xmlns:p14="http://schemas.microsoft.com/office/powerpoint/2010/main" val="1796828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descr="Magnifying glass and question mark">
            <a:extLst>
              <a:ext uri="{FF2B5EF4-FFF2-40B4-BE49-F238E27FC236}">
                <a16:creationId xmlns:a16="http://schemas.microsoft.com/office/drawing/2014/main" xmlns="" id="{AE3DEA98-AB95-48E5-1887-80E60E690DC9}"/>
              </a:ext>
            </a:extLst>
          </p:cNvPr>
          <p:cNvPicPr>
            <a:picLocks noChangeAspect="1"/>
          </p:cNvPicPr>
          <p:nvPr/>
        </p:nvPicPr>
        <p:blipFill rotWithShape="1">
          <a:blip r:embed="rId2"/>
          <a:srcRect l="30970" r="2478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TextBox 3">
            <a:extLst>
              <a:ext uri="{FF2B5EF4-FFF2-40B4-BE49-F238E27FC236}">
                <a16:creationId xmlns:a16="http://schemas.microsoft.com/office/drawing/2014/main" xmlns="" id="{5EDA1146-738C-FF93-96EA-BEE52F8C714A}"/>
              </a:ext>
            </a:extLst>
          </p:cNvPr>
          <p:cNvSpPr txBox="1"/>
          <p:nvPr/>
        </p:nvSpPr>
        <p:spPr>
          <a:xfrm>
            <a:off x="4405188" y="1646993"/>
            <a:ext cx="3887839" cy="2372168"/>
          </a:xfrm>
          <a:prstGeom prst="rect">
            <a:avLst/>
          </a:prstGeom>
        </p:spPr>
        <p:txBody>
          <a:bodyPr vert="horz" lIns="91440" tIns="45720" rIns="91440" bIns="45720" rtlCol="0" anchor="b">
            <a:normAutofit/>
          </a:bodyPr>
          <a:lstStyle/>
          <a:p>
            <a:pPr algn="r">
              <a:spcBef>
                <a:spcPct val="0"/>
              </a:spcBef>
              <a:spcAft>
                <a:spcPts val="600"/>
              </a:spcAft>
            </a:pPr>
            <a:r>
              <a:rPr lang="en-US" sz="7200" dirty="0">
                <a:solidFill>
                  <a:schemeClr val="tx2"/>
                </a:solidFill>
                <a:latin typeface="Amasis MT Pro Black" panose="02040A04050005020304" pitchFamily="18" charset="0"/>
                <a:ea typeface="+mj-ea"/>
                <a:cs typeface="+mj-cs"/>
              </a:rPr>
              <a:t>Q&amp;A</a:t>
            </a:r>
          </a:p>
        </p:txBody>
      </p:sp>
    </p:spTree>
    <p:extLst>
      <p:ext uri="{BB962C8B-B14F-4D97-AF65-F5344CB8AC3E}">
        <p14:creationId xmlns:p14="http://schemas.microsoft.com/office/powerpoint/2010/main" val="994123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grpSp>
        <p:nvGrpSpPr>
          <p:cNvPr id="59" name="Google Shape;59;p14"/>
          <p:cNvGrpSpPr/>
          <p:nvPr/>
        </p:nvGrpSpPr>
        <p:grpSpPr>
          <a:xfrm>
            <a:off x="337312" y="756621"/>
            <a:ext cx="7823200" cy="7088917"/>
            <a:chOff x="0" y="341848"/>
            <a:chExt cx="5867400" cy="4929706"/>
          </a:xfrm>
        </p:grpSpPr>
        <p:sp>
          <p:nvSpPr>
            <p:cNvPr id="60" name="Google Shape;60;p14"/>
            <p:cNvSpPr txBox="1"/>
            <p:nvPr/>
          </p:nvSpPr>
          <p:spPr>
            <a:xfrm>
              <a:off x="152400" y="341848"/>
              <a:ext cx="5715000" cy="507900"/>
            </a:xfrm>
            <a:prstGeom prst="rect">
              <a:avLst/>
            </a:prstGeom>
            <a:solidFill>
              <a:srgbClr val="FFFFFF"/>
            </a:solidFill>
            <a:ln>
              <a:noFill/>
            </a:ln>
          </p:spPr>
          <p:txBody>
            <a:bodyPr spcFirstLastPara="1" wrap="square" lIns="121900" tIns="121900" rIns="121900" bIns="121900" anchor="t" anchorCtr="0">
              <a:noAutofit/>
            </a:bodyPr>
            <a:lstStyle/>
            <a:p>
              <a:r>
                <a:rPr lang="en-GB" b="1" dirty="0">
                  <a:solidFill>
                    <a:srgbClr val="92D050"/>
                  </a:solidFill>
                  <a:latin typeface="+mj-lt"/>
                  <a:sym typeface="Montserrat"/>
                </a:rPr>
                <a:t>Summarising the data</a:t>
              </a:r>
              <a:endParaRPr b="1" dirty="0">
                <a:solidFill>
                  <a:srgbClr val="92D050"/>
                </a:solidFill>
                <a:latin typeface="+mj-lt"/>
                <a:sym typeface="Montserrat"/>
              </a:endParaRPr>
            </a:p>
          </p:txBody>
        </p:sp>
        <p:sp>
          <p:nvSpPr>
            <p:cNvPr id="61" name="Google Shape;61;p14"/>
            <p:cNvSpPr txBox="1"/>
            <p:nvPr/>
          </p:nvSpPr>
          <p:spPr>
            <a:xfrm>
              <a:off x="0" y="1137254"/>
              <a:ext cx="5715000" cy="4134300"/>
            </a:xfrm>
            <a:prstGeom prst="rect">
              <a:avLst/>
            </a:prstGeom>
            <a:noFill/>
            <a:ln>
              <a:noFill/>
            </a:ln>
          </p:spPr>
          <p:txBody>
            <a:bodyPr spcFirstLastPara="1" wrap="square" lIns="121900" tIns="121900" rIns="121900" bIns="121900" anchor="t" anchorCtr="0">
              <a:noAutofit/>
            </a:bodyPr>
            <a:lstStyle/>
            <a:p>
              <a:pPr marL="609585" indent="-431789">
                <a:lnSpc>
                  <a:spcPct val="150000"/>
                </a:lnSpc>
                <a:buClr>
                  <a:schemeClr val="dk1"/>
                </a:buClr>
                <a:buSzPts val="1500"/>
                <a:buFont typeface="Montserrat"/>
                <a:buChar char="➢"/>
              </a:pPr>
              <a:r>
                <a:rPr lang="en-GB" sz="1400" dirty="0">
                  <a:solidFill>
                    <a:schemeClr val="dk1"/>
                  </a:solidFill>
                  <a:ea typeface="Montserrat"/>
                  <a:cs typeface="Montserrat"/>
                  <a:sym typeface="Montserrat"/>
                </a:rPr>
                <a:t>Safety and security reasons around sensitive information that gets tracked:</a:t>
              </a:r>
              <a:endParaRPr sz="1400" dirty="0">
                <a:solidFill>
                  <a:schemeClr val="dk1"/>
                </a:solidFill>
                <a:ea typeface="Montserrat"/>
                <a:cs typeface="Montserrat"/>
                <a:sym typeface="Montserrat"/>
              </a:endParaRPr>
            </a:p>
            <a:p>
              <a:pPr marL="1219170" lvl="1" indent="-431789">
                <a:lnSpc>
                  <a:spcPct val="150000"/>
                </a:lnSpc>
                <a:buClr>
                  <a:schemeClr val="dk1"/>
                </a:buClr>
                <a:buSzPts val="1500"/>
                <a:buFont typeface="Montserrat"/>
                <a:buChar char="○"/>
              </a:pPr>
              <a:r>
                <a:rPr lang="en-GB" sz="1400" dirty="0">
                  <a:solidFill>
                    <a:schemeClr val="dk1"/>
                  </a:solidFill>
                  <a:ea typeface="Montserrat"/>
                  <a:cs typeface="Montserrat"/>
                  <a:sym typeface="Montserrat"/>
                </a:rPr>
                <a:t>age</a:t>
              </a:r>
              <a:endParaRPr sz="1400" dirty="0">
                <a:solidFill>
                  <a:schemeClr val="dk1"/>
                </a:solidFill>
                <a:ea typeface="Montserrat"/>
                <a:cs typeface="Montserrat"/>
                <a:sym typeface="Montserrat"/>
              </a:endParaRPr>
            </a:p>
            <a:p>
              <a:pPr marL="1219170" lvl="1" indent="-431789">
                <a:lnSpc>
                  <a:spcPct val="150000"/>
                </a:lnSpc>
                <a:buClr>
                  <a:schemeClr val="dk1"/>
                </a:buClr>
                <a:buSzPts val="1500"/>
                <a:buFont typeface="Montserrat"/>
                <a:buChar char="○"/>
              </a:pPr>
              <a:r>
                <a:rPr lang="en-GB" sz="1400" dirty="0">
                  <a:solidFill>
                    <a:schemeClr val="dk1"/>
                  </a:solidFill>
                  <a:ea typeface="Montserrat"/>
                  <a:cs typeface="Montserrat"/>
                  <a:sym typeface="Montserrat"/>
                </a:rPr>
                <a:t>gender and </a:t>
              </a:r>
              <a:endParaRPr sz="1400" dirty="0">
                <a:solidFill>
                  <a:schemeClr val="dk1"/>
                </a:solidFill>
                <a:ea typeface="Montserrat"/>
                <a:cs typeface="Montserrat"/>
                <a:sym typeface="Montserrat"/>
              </a:endParaRPr>
            </a:p>
            <a:p>
              <a:pPr marL="1219170" lvl="1" indent="-431789">
                <a:lnSpc>
                  <a:spcPct val="150000"/>
                </a:lnSpc>
                <a:buClr>
                  <a:schemeClr val="dk1"/>
                </a:buClr>
                <a:buSzPts val="1500"/>
                <a:buFont typeface="Montserrat"/>
                <a:buChar char="○"/>
              </a:pPr>
              <a:r>
                <a:rPr lang="en-GB" sz="1400" dirty="0">
                  <a:solidFill>
                    <a:schemeClr val="dk1"/>
                  </a:solidFill>
                  <a:ea typeface="Montserrat"/>
                  <a:cs typeface="Montserrat"/>
                  <a:sym typeface="Montserrat"/>
                </a:rPr>
                <a:t>geolocation</a:t>
              </a:r>
              <a:endParaRPr sz="1400" dirty="0">
                <a:solidFill>
                  <a:schemeClr val="dk1"/>
                </a:solidFill>
                <a:ea typeface="Montserrat"/>
                <a:cs typeface="Montserrat"/>
                <a:sym typeface="Montserrat"/>
              </a:endParaRPr>
            </a:p>
            <a:p>
              <a:pPr marL="609585" indent="-431789">
                <a:lnSpc>
                  <a:spcPct val="150000"/>
                </a:lnSpc>
                <a:buClr>
                  <a:schemeClr val="dk1"/>
                </a:buClr>
                <a:buSzPts val="1500"/>
                <a:buFont typeface="Montserrat"/>
                <a:buChar char="➢"/>
              </a:pPr>
              <a:r>
                <a:rPr lang="en-GB" sz="1400" dirty="0">
                  <a:solidFill>
                    <a:schemeClr val="dk1"/>
                  </a:solidFill>
                  <a:ea typeface="Montserrat"/>
                  <a:cs typeface="Montserrat"/>
                  <a:sym typeface="Montserrat"/>
                </a:rPr>
                <a:t>No public API </a:t>
              </a:r>
              <a:endParaRPr sz="1400" dirty="0">
                <a:solidFill>
                  <a:schemeClr val="dk1"/>
                </a:solidFill>
                <a:ea typeface="Montserrat"/>
                <a:cs typeface="Montserrat"/>
                <a:sym typeface="Montserrat"/>
              </a:endParaRPr>
            </a:p>
            <a:p>
              <a:pPr marL="609585" indent="-431789">
                <a:lnSpc>
                  <a:spcPct val="150000"/>
                </a:lnSpc>
                <a:buClr>
                  <a:schemeClr val="dk1"/>
                </a:buClr>
                <a:buSzPts val="1500"/>
                <a:buFont typeface="Montserrat"/>
                <a:buChar char="➢"/>
              </a:pPr>
              <a:r>
                <a:rPr lang="en-GB" sz="1400" dirty="0">
                  <a:solidFill>
                    <a:schemeClr val="dk1"/>
                  </a:solidFill>
                  <a:ea typeface="Montserrat"/>
                  <a:cs typeface="Montserrat"/>
                  <a:sym typeface="Montserrat"/>
                </a:rPr>
                <a:t>Requires express consent from the user</a:t>
              </a:r>
              <a:endParaRPr sz="1400" dirty="0">
                <a:solidFill>
                  <a:schemeClr val="dk1"/>
                </a:solidFill>
                <a:ea typeface="Montserrat"/>
                <a:cs typeface="Montserrat"/>
                <a:sym typeface="Montserrat"/>
              </a:endParaRPr>
            </a:p>
            <a:p>
              <a:pPr marL="609585">
                <a:lnSpc>
                  <a:spcPct val="150000"/>
                </a:lnSpc>
              </a:pPr>
              <a:endParaRPr sz="1400" dirty="0">
                <a:solidFill>
                  <a:schemeClr val="dk1"/>
                </a:solidFill>
                <a:ea typeface="Montserrat"/>
                <a:cs typeface="Montserrat"/>
                <a:sym typeface="Montserrat"/>
              </a:endParaRPr>
            </a:p>
            <a:p>
              <a:pPr marL="609585" indent="-431789">
                <a:lnSpc>
                  <a:spcPct val="150000"/>
                </a:lnSpc>
                <a:buSzPts val="1500"/>
                <a:buFont typeface="Montserrat"/>
                <a:buChar char="➢"/>
              </a:pPr>
              <a:r>
                <a:rPr lang="en-GB" sz="1400" dirty="0">
                  <a:ea typeface="Montserrat"/>
                  <a:cs typeface="Montserrat"/>
                  <a:sym typeface="Montserrat"/>
                </a:rPr>
                <a:t>2 data sets of Fitbit daily activity summary on Kaggle</a:t>
              </a:r>
              <a:endParaRPr sz="1400" dirty="0">
                <a:ea typeface="Montserrat"/>
                <a:cs typeface="Montserrat"/>
                <a:sym typeface="Montserrat"/>
              </a:endParaRPr>
            </a:p>
            <a:p>
              <a:pPr marL="609585" indent="-431789">
                <a:lnSpc>
                  <a:spcPct val="150000"/>
                </a:lnSpc>
                <a:buSzPts val="1500"/>
                <a:buFont typeface="Montserrat"/>
                <a:buChar char="➢"/>
              </a:pPr>
              <a:r>
                <a:rPr lang="en-GB" sz="1400" dirty="0">
                  <a:ea typeface="Montserrat"/>
                  <a:cs typeface="Montserrat"/>
                  <a:sym typeface="Montserrat"/>
                </a:rPr>
                <a:t>35 participants in a study</a:t>
              </a:r>
              <a:endParaRPr sz="1400" dirty="0">
                <a:ea typeface="Montserrat"/>
                <a:cs typeface="Montserrat"/>
                <a:sym typeface="Montserrat"/>
              </a:endParaRPr>
            </a:p>
            <a:p>
              <a:pPr marL="609585" indent="-431789">
                <a:lnSpc>
                  <a:spcPct val="150000"/>
                </a:lnSpc>
                <a:buSzPts val="1500"/>
                <a:buFont typeface="Montserrat"/>
                <a:buChar char="➢"/>
              </a:pPr>
              <a:r>
                <a:rPr lang="en-GB" sz="1400" dirty="0">
                  <a:ea typeface="Montserrat"/>
                  <a:cs typeface="Montserrat"/>
                  <a:sym typeface="Montserrat"/>
                </a:rPr>
                <a:t>6 weeks in 2016</a:t>
              </a:r>
              <a:endParaRPr sz="1400" dirty="0">
                <a:ea typeface="Montserrat"/>
                <a:cs typeface="Montserrat"/>
                <a:sym typeface="Montserrat"/>
              </a:endParaRPr>
            </a:p>
            <a:p>
              <a:pPr marL="609585" indent="-431789">
                <a:lnSpc>
                  <a:spcPct val="150000"/>
                </a:lnSpc>
                <a:buSzPts val="1500"/>
                <a:buFont typeface="Montserrat"/>
                <a:buChar char="➢"/>
              </a:pPr>
              <a:r>
                <a:rPr lang="en-GB" sz="1400" dirty="0">
                  <a:ea typeface="Montserrat"/>
                  <a:cs typeface="Montserrat"/>
                  <a:sym typeface="Montserrat"/>
                </a:rPr>
                <a:t>1397 recorded exercise sessions</a:t>
              </a:r>
              <a:endParaRPr sz="1400" dirty="0">
                <a:ea typeface="Montserrat"/>
                <a:cs typeface="Montserrat"/>
                <a:sym typeface="Montserrat"/>
              </a:endParaRPr>
            </a:p>
            <a:p>
              <a:pPr marL="609585">
                <a:lnSpc>
                  <a:spcPct val="150000"/>
                </a:lnSpc>
              </a:pPr>
              <a:endParaRPr sz="2000" dirty="0">
                <a:latin typeface="Montserrat"/>
                <a:ea typeface="Montserrat"/>
                <a:cs typeface="Montserrat"/>
                <a:sym typeface="Montserrat"/>
              </a:endParaRPr>
            </a:p>
            <a:p>
              <a:pPr marL="609585">
                <a:lnSpc>
                  <a:spcPct val="150000"/>
                </a:lnSpc>
              </a:pPr>
              <a:endParaRPr sz="2000" dirty="0">
                <a:latin typeface="Montserrat"/>
                <a:ea typeface="Montserrat"/>
                <a:cs typeface="Montserrat"/>
                <a:sym typeface="Montserrat"/>
              </a:endParaRPr>
            </a:p>
            <a:p>
              <a:pPr marL="609585">
                <a:lnSpc>
                  <a:spcPct val="150000"/>
                </a:lnSpc>
              </a:pPr>
              <a:endParaRPr sz="2000" dirty="0">
                <a:latin typeface="Montserrat"/>
                <a:ea typeface="Montserrat"/>
                <a:cs typeface="Montserrat"/>
                <a:sym typeface="Montserrat"/>
              </a:endParaRPr>
            </a:p>
          </p:txBody>
        </p:sp>
      </p:grpSp>
      <p:pic>
        <p:nvPicPr>
          <p:cNvPr id="62" name="Google Shape;62;p14"/>
          <p:cNvPicPr preferRelativeResize="0"/>
          <p:nvPr/>
        </p:nvPicPr>
        <p:blipFill>
          <a:blip r:embed="rId3">
            <a:alphaModFix/>
          </a:blip>
          <a:stretch>
            <a:fillRect/>
          </a:stretch>
        </p:blipFill>
        <p:spPr>
          <a:xfrm>
            <a:off x="6034024" y="2577832"/>
            <a:ext cx="3608831" cy="2295144"/>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59845FD-8E32-00B8-8FB9-920A0CD3F423}"/>
              </a:ext>
            </a:extLst>
          </p:cNvPr>
          <p:cNvSpPr txBox="1"/>
          <p:nvPr/>
        </p:nvSpPr>
        <p:spPr>
          <a:xfrm>
            <a:off x="3049524" y="3248906"/>
            <a:ext cx="6099048" cy="369332"/>
          </a:xfrm>
          <a:prstGeom prst="rect">
            <a:avLst/>
          </a:prstGeom>
          <a:noFill/>
        </p:spPr>
        <p:txBody>
          <a:bodyPr wrap="square">
            <a:spAutoFit/>
          </a:bodyPr>
          <a:lstStyle/>
          <a:p>
            <a:r>
              <a:rPr lang="en-AU" b="0" dirty="0">
                <a:effectLst/>
              </a:rPr>
              <a:t> </a:t>
            </a:r>
            <a:endParaRPr lang="en-AU" dirty="0"/>
          </a:p>
        </p:txBody>
      </p:sp>
      <p:sp>
        <p:nvSpPr>
          <p:cNvPr id="5" name="TextBox 4">
            <a:extLst>
              <a:ext uri="{FF2B5EF4-FFF2-40B4-BE49-F238E27FC236}">
                <a16:creationId xmlns:a16="http://schemas.microsoft.com/office/drawing/2014/main" xmlns="" id="{733CB0F7-753F-EE90-ADE4-F90B39B63F52}"/>
              </a:ext>
            </a:extLst>
          </p:cNvPr>
          <p:cNvSpPr txBox="1"/>
          <p:nvPr/>
        </p:nvSpPr>
        <p:spPr>
          <a:xfrm>
            <a:off x="3049524" y="3248906"/>
            <a:ext cx="6099048" cy="369332"/>
          </a:xfrm>
          <a:prstGeom prst="rect">
            <a:avLst/>
          </a:prstGeom>
          <a:noFill/>
        </p:spPr>
        <p:txBody>
          <a:bodyPr wrap="square">
            <a:spAutoFit/>
          </a:bodyPr>
          <a:lstStyle/>
          <a:p>
            <a:r>
              <a:rPr lang="en-AU" b="0" dirty="0">
                <a:effectLst/>
              </a:rPr>
              <a:t> </a:t>
            </a:r>
            <a:endParaRPr lang="en-AU" dirty="0"/>
          </a:p>
        </p:txBody>
      </p:sp>
      <p:sp>
        <p:nvSpPr>
          <p:cNvPr id="7" name="TextBox 6">
            <a:extLst>
              <a:ext uri="{FF2B5EF4-FFF2-40B4-BE49-F238E27FC236}">
                <a16:creationId xmlns:a16="http://schemas.microsoft.com/office/drawing/2014/main" xmlns="" id="{27E92BEE-7F0F-47E1-D9F0-817D50F0C32E}"/>
              </a:ext>
            </a:extLst>
          </p:cNvPr>
          <p:cNvSpPr txBox="1"/>
          <p:nvPr/>
        </p:nvSpPr>
        <p:spPr>
          <a:xfrm>
            <a:off x="3049524" y="3248906"/>
            <a:ext cx="6099048" cy="369332"/>
          </a:xfrm>
          <a:prstGeom prst="rect">
            <a:avLst/>
          </a:prstGeom>
          <a:noFill/>
        </p:spPr>
        <p:txBody>
          <a:bodyPr wrap="square">
            <a:spAutoFit/>
          </a:bodyPr>
          <a:lstStyle/>
          <a:p>
            <a:r>
              <a:rPr lang="en-AU" b="0" dirty="0">
                <a:effectLst/>
              </a:rPr>
              <a:t> </a:t>
            </a:r>
            <a:endParaRPr lang="en-AU" dirty="0"/>
          </a:p>
        </p:txBody>
      </p:sp>
      <p:sp>
        <p:nvSpPr>
          <p:cNvPr id="9" name="TextBox 8">
            <a:extLst>
              <a:ext uri="{FF2B5EF4-FFF2-40B4-BE49-F238E27FC236}">
                <a16:creationId xmlns:a16="http://schemas.microsoft.com/office/drawing/2014/main" xmlns="" id="{477726BF-BE6A-514E-8EA9-8E9ECDFA90FB}"/>
              </a:ext>
            </a:extLst>
          </p:cNvPr>
          <p:cNvSpPr txBox="1"/>
          <p:nvPr/>
        </p:nvSpPr>
        <p:spPr>
          <a:xfrm>
            <a:off x="3049524" y="3248906"/>
            <a:ext cx="6099048" cy="369332"/>
          </a:xfrm>
          <a:prstGeom prst="rect">
            <a:avLst/>
          </a:prstGeom>
          <a:noFill/>
        </p:spPr>
        <p:txBody>
          <a:bodyPr wrap="square">
            <a:spAutoFit/>
          </a:bodyPr>
          <a:lstStyle/>
          <a:p>
            <a:r>
              <a:rPr lang="en-AU" b="0" dirty="0">
                <a:effectLst/>
              </a:rPr>
              <a:t> </a:t>
            </a:r>
            <a:endParaRPr lang="en-AU" dirty="0"/>
          </a:p>
        </p:txBody>
      </p:sp>
      <p:pic>
        <p:nvPicPr>
          <p:cNvPr id="1026" name="Picture 2">
            <a:extLst>
              <a:ext uri="{FF2B5EF4-FFF2-40B4-BE49-F238E27FC236}">
                <a16:creationId xmlns:a16="http://schemas.microsoft.com/office/drawing/2014/main" xmlns="" id="{286F4B13-2C2C-DB4F-376B-9381AFBF2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196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5993233" y="2423960"/>
            <a:ext cx="5789362" cy="4165220"/>
          </a:xfrm>
          <a:prstGeom prst="rect">
            <a:avLst/>
          </a:prstGeom>
          <a:noFill/>
          <a:ln>
            <a:noFill/>
          </a:ln>
        </p:spPr>
      </p:pic>
      <p:grpSp>
        <p:nvGrpSpPr>
          <p:cNvPr id="84" name="Google Shape;84;p17"/>
          <p:cNvGrpSpPr/>
          <p:nvPr/>
        </p:nvGrpSpPr>
        <p:grpSpPr>
          <a:xfrm>
            <a:off x="409405" y="247357"/>
            <a:ext cx="4366260" cy="2176603"/>
            <a:chOff x="-69331" y="-698628"/>
            <a:chExt cx="5715000" cy="1632452"/>
          </a:xfrm>
        </p:grpSpPr>
        <p:sp>
          <p:nvSpPr>
            <p:cNvPr id="85" name="Google Shape;85;p17"/>
            <p:cNvSpPr txBox="1"/>
            <p:nvPr/>
          </p:nvSpPr>
          <p:spPr>
            <a:xfrm>
              <a:off x="-69331" y="-698628"/>
              <a:ext cx="5715000" cy="507900"/>
            </a:xfrm>
            <a:prstGeom prst="rect">
              <a:avLst/>
            </a:prstGeom>
            <a:solidFill>
              <a:srgbClr val="FFFFFF"/>
            </a:solidFill>
            <a:ln>
              <a:noFill/>
            </a:ln>
          </p:spPr>
          <p:txBody>
            <a:bodyPr spcFirstLastPara="1" wrap="square" lIns="121900" tIns="121900" rIns="121900" bIns="121900" anchor="t" anchorCtr="0">
              <a:noAutofit/>
            </a:bodyPr>
            <a:lstStyle/>
            <a:p>
              <a:r>
                <a:rPr lang="en-GB" b="1" dirty="0">
                  <a:solidFill>
                    <a:srgbClr val="92D050"/>
                  </a:solidFill>
                  <a:latin typeface="+mj-lt"/>
                  <a:sym typeface="Montserrat"/>
                </a:rPr>
                <a:t>Time-Based Analysis</a:t>
              </a:r>
              <a:endParaRPr b="1" dirty="0">
                <a:solidFill>
                  <a:srgbClr val="92D050"/>
                </a:solidFill>
                <a:latin typeface="+mj-lt"/>
                <a:sym typeface="Montserrat"/>
              </a:endParaRPr>
            </a:p>
          </p:txBody>
        </p:sp>
        <p:sp>
          <p:nvSpPr>
            <p:cNvPr id="86" name="Google Shape;86;p17"/>
            <p:cNvSpPr txBox="1"/>
            <p:nvPr/>
          </p:nvSpPr>
          <p:spPr>
            <a:xfrm>
              <a:off x="-69331" y="-190728"/>
              <a:ext cx="5715000" cy="1124552"/>
            </a:xfrm>
            <a:prstGeom prst="rect">
              <a:avLst/>
            </a:prstGeom>
            <a:noFill/>
            <a:ln>
              <a:noFill/>
            </a:ln>
          </p:spPr>
          <p:txBody>
            <a:bodyPr spcFirstLastPara="1" wrap="square" lIns="121900" tIns="121900" rIns="121900" bIns="121900" anchor="t" anchorCtr="0">
              <a:noAutofit/>
            </a:bodyPr>
            <a:lstStyle/>
            <a:p>
              <a:pPr marL="609585" indent="-457189">
                <a:lnSpc>
                  <a:spcPct val="150000"/>
                </a:lnSpc>
                <a:buSzPts val="1800"/>
                <a:buFont typeface="Montserrat"/>
                <a:buChar char="➢"/>
              </a:pPr>
              <a:r>
                <a:rPr lang="en-GB" sz="1200" dirty="0">
                  <a:ea typeface="Montserrat"/>
                  <a:cs typeface="Montserrat"/>
                  <a:sym typeface="Montserrat"/>
                </a:rPr>
                <a:t>Is there a trend of minutes engaged in exercise over time?</a:t>
              </a:r>
              <a:endParaRPr sz="1200" dirty="0">
                <a:ea typeface="Montserrat"/>
                <a:cs typeface="Montserrat"/>
                <a:sym typeface="Montserrat"/>
              </a:endParaRPr>
            </a:p>
            <a:p>
              <a:pPr marL="609585">
                <a:lnSpc>
                  <a:spcPct val="150000"/>
                </a:lnSpc>
              </a:pPr>
              <a:endParaRPr sz="1200" dirty="0">
                <a:ea typeface="Montserrat"/>
                <a:cs typeface="Montserrat"/>
                <a:sym typeface="Montserrat"/>
              </a:endParaRPr>
            </a:p>
            <a:p>
              <a:pPr marL="609585" indent="-457189">
                <a:lnSpc>
                  <a:spcPct val="150000"/>
                </a:lnSpc>
                <a:buSzPts val="1800"/>
                <a:buFont typeface="Montserrat"/>
                <a:buChar char="➢"/>
              </a:pPr>
              <a:r>
                <a:rPr lang="en-GB" sz="1200" dirty="0">
                  <a:ea typeface="Montserrat"/>
                  <a:cs typeface="Montserrat"/>
                  <a:sym typeface="Montserrat"/>
                </a:rPr>
                <a:t>Single VS  multiple </a:t>
              </a:r>
              <a:endParaRPr sz="1200" dirty="0">
                <a:ea typeface="Montserrat"/>
                <a:cs typeface="Montserrat"/>
                <a:sym typeface="Montserrat"/>
              </a:endParaRPr>
            </a:p>
          </p:txBody>
        </p:sp>
      </p:grpSp>
      <p:pic>
        <p:nvPicPr>
          <p:cNvPr id="2" name="Google Shape;94;p18">
            <a:extLst>
              <a:ext uri="{FF2B5EF4-FFF2-40B4-BE49-F238E27FC236}">
                <a16:creationId xmlns:a16="http://schemas.microsoft.com/office/drawing/2014/main" xmlns="" id="{F85437E7-1635-57EE-C701-8231FD467316}"/>
              </a:ext>
            </a:extLst>
          </p:cNvPr>
          <p:cNvPicPr preferRelativeResize="0"/>
          <p:nvPr/>
        </p:nvPicPr>
        <p:blipFill>
          <a:blip r:embed="rId4">
            <a:alphaModFix/>
          </a:blip>
          <a:stretch>
            <a:fillRect/>
          </a:stretch>
        </p:blipFill>
        <p:spPr>
          <a:xfrm>
            <a:off x="409405" y="2423960"/>
            <a:ext cx="5364489" cy="3824648"/>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415600" y="230500"/>
            <a:ext cx="11360800" cy="763600"/>
          </a:xfrm>
          <a:prstGeom prst="rect">
            <a:avLst/>
          </a:prstGeom>
          <a:ln w="9525"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a:buSzPts val="990"/>
            </a:pPr>
            <a:r>
              <a:rPr lang="en-GB" sz="1800" b="1" dirty="0">
                <a:solidFill>
                  <a:srgbClr val="92D050"/>
                </a:solidFill>
                <a:ea typeface="+mn-ea"/>
                <a:cs typeface="+mn-cs"/>
              </a:rPr>
              <a:t>Is there a relationship between time spent engaging in exercise mid-week</a:t>
            </a:r>
            <a:br>
              <a:rPr lang="en-GB" sz="1800" b="1" dirty="0">
                <a:solidFill>
                  <a:srgbClr val="92D050"/>
                </a:solidFill>
                <a:ea typeface="+mn-ea"/>
                <a:cs typeface="+mn-cs"/>
              </a:rPr>
            </a:br>
            <a:r>
              <a:rPr lang="en-GB" sz="1800" b="1" dirty="0">
                <a:solidFill>
                  <a:srgbClr val="92D050"/>
                </a:solidFill>
                <a:ea typeface="+mn-ea"/>
                <a:cs typeface="+mn-cs"/>
              </a:rPr>
              <a:t> compared to weekends?  </a:t>
            </a:r>
            <a:endParaRPr sz="2427" dirty="0">
              <a:solidFill>
                <a:schemeClr val="tx1"/>
              </a:solidFill>
            </a:endParaRPr>
          </a:p>
        </p:txBody>
      </p:sp>
      <p:pic>
        <p:nvPicPr>
          <p:cNvPr id="108" name="Google Shape;108;p20"/>
          <p:cNvPicPr preferRelativeResize="0"/>
          <p:nvPr/>
        </p:nvPicPr>
        <p:blipFill>
          <a:blip r:embed="rId3">
            <a:alphaModFix/>
          </a:blip>
          <a:stretch>
            <a:fillRect/>
          </a:stretch>
        </p:blipFill>
        <p:spPr>
          <a:xfrm>
            <a:off x="2573667" y="1549101"/>
            <a:ext cx="6328132" cy="4724033"/>
          </a:xfrm>
          <a:prstGeom prst="rect">
            <a:avLst/>
          </a:prstGeom>
          <a:noFill/>
          <a:ln>
            <a:noFill/>
          </a:ln>
        </p:spPr>
      </p:pic>
      <p:sp>
        <p:nvSpPr>
          <p:cNvPr id="109" name="Google Shape;109;p20"/>
          <p:cNvSpPr txBox="1"/>
          <p:nvPr/>
        </p:nvSpPr>
        <p:spPr>
          <a:xfrm>
            <a:off x="3792333" y="3474400"/>
            <a:ext cx="1636400" cy="704000"/>
          </a:xfrm>
          <a:prstGeom prst="rect">
            <a:avLst/>
          </a:prstGeom>
          <a:noFill/>
          <a:ln>
            <a:noFill/>
          </a:ln>
        </p:spPr>
        <p:txBody>
          <a:bodyPr spcFirstLastPara="1" wrap="square" lIns="121900" tIns="121900" rIns="121900" bIns="121900" anchor="t" anchorCtr="0">
            <a:noAutofit/>
          </a:bodyPr>
          <a:lstStyle/>
          <a:p>
            <a:endParaRPr sz="2400" dirty="0">
              <a:solidFill>
                <a:schemeClr val="dk2"/>
              </a:solidFill>
            </a:endParaRPr>
          </a:p>
        </p:txBody>
      </p:sp>
      <p:sp>
        <p:nvSpPr>
          <p:cNvPr id="110" name="Google Shape;110;p20"/>
          <p:cNvSpPr txBox="1"/>
          <p:nvPr/>
        </p:nvSpPr>
        <p:spPr>
          <a:xfrm>
            <a:off x="6712967" y="3529333"/>
            <a:ext cx="1636400" cy="763600"/>
          </a:xfrm>
          <a:prstGeom prst="rect">
            <a:avLst/>
          </a:prstGeom>
          <a:noFill/>
          <a:ln>
            <a:noFill/>
          </a:ln>
        </p:spPr>
        <p:txBody>
          <a:bodyPr spcFirstLastPara="1" wrap="square" lIns="121900" tIns="121900" rIns="121900" bIns="121900" anchor="t" anchorCtr="0">
            <a:noAutofit/>
          </a:bodyPr>
          <a:lstStyle/>
          <a:p>
            <a:pPr algn="ctr"/>
            <a:endParaRPr sz="2400" dirty="0">
              <a:solidFill>
                <a:schemeClr val="dk2"/>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985541-8BE5-56D1-54F3-2BF0816E0B61}"/>
              </a:ext>
            </a:extLst>
          </p:cNvPr>
          <p:cNvSpPr>
            <a:spLocks noGrp="1"/>
          </p:cNvSpPr>
          <p:nvPr>
            <p:ph type="title"/>
          </p:nvPr>
        </p:nvSpPr>
        <p:spPr>
          <a:xfrm>
            <a:off x="695622" y="1313688"/>
            <a:ext cx="8596668" cy="1758696"/>
          </a:xfrm>
        </p:spPr>
        <p:txBody>
          <a:bodyPr>
            <a:noAutofit/>
          </a:bodyPr>
          <a:lstStyle/>
          <a:p>
            <a:r>
              <a:rPr lang="en-US" sz="1400" dirty="0">
                <a:solidFill>
                  <a:schemeClr val="tx1"/>
                </a:solidFill>
                <a:latin typeface="+mn-lt"/>
              </a:rPr>
              <a:t>The graph shows that the more steps people take, the more calories they burn. Most of the participants are in the 0 to 15,000 step range.</a:t>
            </a:r>
            <a:r>
              <a:rPr lang="en-US" sz="1400" dirty="0">
                <a:solidFill>
                  <a:schemeClr val="tx1"/>
                </a:solidFill>
                <a:latin typeface="Candara" panose="020E0502030303020204" pitchFamily="34" charset="0"/>
              </a:rPr>
              <a:t/>
            </a:r>
            <a:br>
              <a:rPr lang="en-US" sz="1400" dirty="0">
                <a:solidFill>
                  <a:schemeClr val="tx1"/>
                </a:solidFill>
                <a:latin typeface="Candara" panose="020E0502030303020204" pitchFamily="34" charset="0"/>
              </a:rPr>
            </a:br>
            <a:r>
              <a:rPr lang="en-US" sz="1400" dirty="0">
                <a:solidFill>
                  <a:schemeClr val="tx1"/>
                </a:solidFill>
                <a:latin typeface="Candara" panose="020E0502030303020204" pitchFamily="34" charset="0"/>
              </a:rPr>
              <a:t/>
            </a:r>
            <a:br>
              <a:rPr lang="en-US" sz="1400" dirty="0">
                <a:solidFill>
                  <a:schemeClr val="tx1"/>
                </a:solidFill>
                <a:latin typeface="Candara" panose="020E0502030303020204" pitchFamily="34" charset="0"/>
              </a:rPr>
            </a:br>
            <a:endParaRPr lang="en-AU" sz="1400" dirty="0">
              <a:solidFill>
                <a:schemeClr val="tx1"/>
              </a:solidFill>
              <a:latin typeface="Candara" panose="020E0502030303020204" pitchFamily="34" charset="0"/>
            </a:endParaRPr>
          </a:p>
        </p:txBody>
      </p:sp>
      <p:pic>
        <p:nvPicPr>
          <p:cNvPr id="5" name="Content Placeholder 4">
            <a:extLst>
              <a:ext uri="{FF2B5EF4-FFF2-40B4-BE49-F238E27FC236}">
                <a16:creationId xmlns:a16="http://schemas.microsoft.com/office/drawing/2014/main" xmlns="" id="{EC78BB7E-2759-2AA6-B209-1AC49CFF86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1681" y="2110074"/>
            <a:ext cx="6469061" cy="3881437"/>
          </a:xfrm>
        </p:spPr>
      </p:pic>
      <p:sp>
        <p:nvSpPr>
          <p:cNvPr id="6" name="TextBox 5">
            <a:extLst>
              <a:ext uri="{FF2B5EF4-FFF2-40B4-BE49-F238E27FC236}">
                <a16:creationId xmlns:a16="http://schemas.microsoft.com/office/drawing/2014/main" xmlns="" id="{575C0A48-2B47-0EF3-A1B1-93AFECC06FC3}"/>
              </a:ext>
            </a:extLst>
          </p:cNvPr>
          <p:cNvSpPr txBox="1"/>
          <p:nvPr/>
        </p:nvSpPr>
        <p:spPr>
          <a:xfrm>
            <a:off x="665142" y="374749"/>
            <a:ext cx="6099048" cy="646331"/>
          </a:xfrm>
          <a:prstGeom prst="rect">
            <a:avLst/>
          </a:prstGeom>
          <a:noFill/>
        </p:spPr>
        <p:txBody>
          <a:bodyPr wrap="square">
            <a:spAutoFit/>
          </a:bodyPr>
          <a:lstStyle/>
          <a:p>
            <a:r>
              <a:rPr lang="en-US" sz="1800" b="1" dirty="0">
                <a:solidFill>
                  <a:srgbClr val="92D050"/>
                </a:solidFill>
                <a:latin typeface="+mj-lt"/>
              </a:rPr>
              <a:t>Relationship between Total Steps and Calories burned:</a:t>
            </a:r>
            <a:r>
              <a:rPr lang="en-US" sz="1800" b="1" dirty="0">
                <a:solidFill>
                  <a:schemeClr val="tx1"/>
                </a:solidFill>
                <a:latin typeface="+mj-lt"/>
              </a:rPr>
              <a:t/>
            </a:r>
            <a:br>
              <a:rPr lang="en-US" sz="1800" b="1" dirty="0">
                <a:solidFill>
                  <a:schemeClr val="tx1"/>
                </a:solidFill>
                <a:latin typeface="+mj-lt"/>
              </a:rPr>
            </a:br>
            <a:endParaRPr lang="en-AU" dirty="0">
              <a:latin typeface="+mj-lt"/>
            </a:endParaRPr>
          </a:p>
        </p:txBody>
      </p:sp>
      <p:sp>
        <p:nvSpPr>
          <p:cNvPr id="8" name="TextBox 7">
            <a:extLst>
              <a:ext uri="{FF2B5EF4-FFF2-40B4-BE49-F238E27FC236}">
                <a16:creationId xmlns:a16="http://schemas.microsoft.com/office/drawing/2014/main" xmlns="" id="{9C0387BA-AA99-A48C-1E89-1FD433C0858B}"/>
              </a:ext>
            </a:extLst>
          </p:cNvPr>
          <p:cNvSpPr txBox="1"/>
          <p:nvPr/>
        </p:nvSpPr>
        <p:spPr>
          <a:xfrm>
            <a:off x="3050498" y="3248081"/>
            <a:ext cx="6100996" cy="369332"/>
          </a:xfrm>
          <a:prstGeom prst="rect">
            <a:avLst/>
          </a:prstGeom>
          <a:noFill/>
        </p:spPr>
        <p:txBody>
          <a:bodyPr wrap="square">
            <a:spAutoFit/>
          </a:bodyPr>
          <a:lstStyle/>
          <a:p>
            <a:r>
              <a:rPr lang="en-AU" b="0" dirty="0">
                <a:effectLst/>
              </a:rPr>
              <a:t> </a:t>
            </a:r>
            <a:endParaRPr lang="en-AU" dirty="0"/>
          </a:p>
        </p:txBody>
      </p:sp>
    </p:spTree>
    <p:extLst>
      <p:ext uri="{BB962C8B-B14F-4D97-AF65-F5344CB8AC3E}">
        <p14:creationId xmlns:p14="http://schemas.microsoft.com/office/powerpoint/2010/main" val="27735579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C01631F5-2DFA-85CB-330D-DCB35405F95E}"/>
              </a:ext>
            </a:extLst>
          </p:cNvPr>
          <p:cNvSpPr txBox="1"/>
          <p:nvPr/>
        </p:nvSpPr>
        <p:spPr>
          <a:xfrm>
            <a:off x="463384" y="905257"/>
            <a:ext cx="8141120" cy="567466"/>
          </a:xfrm>
          <a:prstGeom prst="rect">
            <a:avLst/>
          </a:prstGeom>
        </p:spPr>
        <p:txBody>
          <a:bodyPr vert="horz" lIns="91440" tIns="45720" rIns="91440" bIns="45720" rtlCol="0">
            <a:normAutofit/>
          </a:bodyPr>
          <a:lstStyle/>
          <a:p>
            <a:pPr>
              <a:spcBef>
                <a:spcPts val="1000"/>
              </a:spcBef>
              <a:buClr>
                <a:schemeClr val="accent1"/>
              </a:buClr>
              <a:buSzPct val="80000"/>
            </a:pPr>
            <a:r>
              <a:rPr lang="en-US" sz="1200" dirty="0"/>
              <a:t>These four graphs highlight the differences between activity levels in correlation with calories burned and the number of minutes.</a:t>
            </a:r>
            <a:endParaRPr lang="en-US" sz="1200" dirty="0">
              <a:solidFill>
                <a:schemeClr val="tx1">
                  <a:lumMod val="75000"/>
                  <a:lumOff val="25000"/>
                </a:schemeClr>
              </a:solidFill>
            </a:endParaRPr>
          </a:p>
        </p:txBody>
      </p:sp>
      <p:pic>
        <p:nvPicPr>
          <p:cNvPr id="5" name="Picture 4" descr="A graph showing a red line and blue dots&#10;&#10;Description automatically generated">
            <a:extLst>
              <a:ext uri="{FF2B5EF4-FFF2-40B4-BE49-F238E27FC236}">
                <a16:creationId xmlns:a16="http://schemas.microsoft.com/office/drawing/2014/main" xmlns="" id="{B76AAC3E-EBC6-9606-440E-5F02FEB310D8}"/>
              </a:ext>
            </a:extLst>
          </p:cNvPr>
          <p:cNvPicPr>
            <a:picLocks noChangeAspect="1"/>
          </p:cNvPicPr>
          <p:nvPr/>
        </p:nvPicPr>
        <p:blipFill rotWithShape="1">
          <a:blip r:embed="rId2">
            <a:extLst>
              <a:ext uri="{28A0092B-C50C-407E-A947-70E740481C1C}">
                <a14:useLocalDpi xmlns:a14="http://schemas.microsoft.com/office/drawing/2010/main" val="0"/>
              </a:ext>
            </a:extLst>
          </a:blip>
          <a:srcRect l="4598" t="6038" r="8065"/>
          <a:stretch/>
        </p:blipFill>
        <p:spPr>
          <a:xfrm>
            <a:off x="472345" y="1312678"/>
            <a:ext cx="4090691" cy="2640630"/>
          </a:xfrm>
          <a:prstGeom prst="rect">
            <a:avLst/>
          </a:prstGeom>
        </p:spPr>
      </p:pic>
      <p:pic>
        <p:nvPicPr>
          <p:cNvPr id="11" name="Picture 10" descr="A graph with a red line and blue squares&#10;&#10;Description automatically generated">
            <a:extLst>
              <a:ext uri="{FF2B5EF4-FFF2-40B4-BE49-F238E27FC236}">
                <a16:creationId xmlns:a16="http://schemas.microsoft.com/office/drawing/2014/main" xmlns="" id="{E24DAA94-4B59-E719-80B3-93F69527F927}"/>
              </a:ext>
            </a:extLst>
          </p:cNvPr>
          <p:cNvPicPr>
            <a:picLocks noChangeAspect="1"/>
          </p:cNvPicPr>
          <p:nvPr/>
        </p:nvPicPr>
        <p:blipFill rotWithShape="1">
          <a:blip r:embed="rId3"/>
          <a:srcRect l="4324" t="5199" r="8919" b="3300"/>
          <a:stretch/>
        </p:blipFill>
        <p:spPr>
          <a:xfrm>
            <a:off x="5680364" y="1312678"/>
            <a:ext cx="4187835" cy="2650071"/>
          </a:xfrm>
          <a:prstGeom prst="rect">
            <a:avLst/>
          </a:prstGeom>
        </p:spPr>
      </p:pic>
      <p:pic>
        <p:nvPicPr>
          <p:cNvPr id="7" name="Picture 6" descr="A graph with a red line&#10;&#10;Description automatically generated">
            <a:extLst>
              <a:ext uri="{FF2B5EF4-FFF2-40B4-BE49-F238E27FC236}">
                <a16:creationId xmlns:a16="http://schemas.microsoft.com/office/drawing/2014/main" xmlns="" id="{B448D49B-491B-B358-D984-52DE78E43997}"/>
              </a:ext>
            </a:extLst>
          </p:cNvPr>
          <p:cNvPicPr>
            <a:picLocks noChangeAspect="1"/>
          </p:cNvPicPr>
          <p:nvPr/>
        </p:nvPicPr>
        <p:blipFill rotWithShape="1">
          <a:blip r:embed="rId4">
            <a:extLst>
              <a:ext uri="{28A0092B-C50C-407E-A947-70E740481C1C}">
                <a14:useLocalDpi xmlns:a14="http://schemas.microsoft.com/office/drawing/2010/main" val="0"/>
              </a:ext>
            </a:extLst>
          </a:blip>
          <a:srcRect l="4692" t="4120" r="9091"/>
          <a:stretch/>
        </p:blipFill>
        <p:spPr>
          <a:xfrm>
            <a:off x="501439" y="4032301"/>
            <a:ext cx="4032505" cy="2690644"/>
          </a:xfrm>
          <a:prstGeom prst="rect">
            <a:avLst/>
          </a:prstGeom>
        </p:spPr>
      </p:pic>
      <p:pic>
        <p:nvPicPr>
          <p:cNvPr id="10" name="Picture 9" descr="A graph with a red line&#10;&#10;Description automatically generated">
            <a:extLst>
              <a:ext uri="{FF2B5EF4-FFF2-40B4-BE49-F238E27FC236}">
                <a16:creationId xmlns:a16="http://schemas.microsoft.com/office/drawing/2014/main" xmlns="" id="{3B18B821-F366-7F26-34A0-74A0C7FBE361}"/>
              </a:ext>
            </a:extLst>
          </p:cNvPr>
          <p:cNvPicPr>
            <a:picLocks noChangeAspect="1"/>
          </p:cNvPicPr>
          <p:nvPr/>
        </p:nvPicPr>
        <p:blipFill rotWithShape="1">
          <a:blip r:embed="rId5"/>
          <a:srcRect l="4770" t="6242" r="6138" b="1999"/>
          <a:stretch/>
        </p:blipFill>
        <p:spPr>
          <a:xfrm>
            <a:off x="5680364" y="4071484"/>
            <a:ext cx="4273178" cy="2640630"/>
          </a:xfrm>
          <a:prstGeom prst="rect">
            <a:avLst/>
          </a:prstGeom>
        </p:spPr>
      </p:pic>
      <p:sp>
        <p:nvSpPr>
          <p:cNvPr id="12" name="TextBox 11">
            <a:extLst>
              <a:ext uri="{FF2B5EF4-FFF2-40B4-BE49-F238E27FC236}">
                <a16:creationId xmlns:a16="http://schemas.microsoft.com/office/drawing/2014/main" xmlns="" id="{64628386-B338-E012-C724-153A99BA6ED1}"/>
              </a:ext>
            </a:extLst>
          </p:cNvPr>
          <p:cNvSpPr txBox="1"/>
          <p:nvPr/>
        </p:nvSpPr>
        <p:spPr>
          <a:xfrm>
            <a:off x="420624" y="380796"/>
            <a:ext cx="6071616" cy="369332"/>
          </a:xfrm>
          <a:prstGeom prst="rect">
            <a:avLst/>
          </a:prstGeom>
          <a:noFill/>
        </p:spPr>
        <p:txBody>
          <a:bodyPr wrap="square" rtlCol="0">
            <a:spAutoFit/>
          </a:bodyPr>
          <a:lstStyle/>
          <a:p>
            <a:pPr>
              <a:spcBef>
                <a:spcPts val="1000"/>
              </a:spcBef>
              <a:buClr>
                <a:schemeClr val="accent1"/>
              </a:buClr>
              <a:buSzPct val="80000"/>
            </a:pPr>
            <a:r>
              <a:rPr lang="en-US" b="1" dirty="0">
                <a:solidFill>
                  <a:srgbClr val="92D050"/>
                </a:solidFill>
                <a:latin typeface="+mj-lt"/>
              </a:rPr>
              <a:t>Which activity level contributes most to calorie burn?</a:t>
            </a:r>
          </a:p>
        </p:txBody>
      </p:sp>
    </p:spTree>
    <p:extLst>
      <p:ext uri="{BB962C8B-B14F-4D97-AF65-F5344CB8AC3E}">
        <p14:creationId xmlns:p14="http://schemas.microsoft.com/office/powerpoint/2010/main" val="3414103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2620AB-E5DA-58C0-EB0A-33AAAB7412E0}"/>
              </a:ext>
            </a:extLst>
          </p:cNvPr>
          <p:cNvSpPr>
            <a:spLocks noGrp="1"/>
          </p:cNvSpPr>
          <p:nvPr>
            <p:ph type="title"/>
          </p:nvPr>
        </p:nvSpPr>
        <p:spPr>
          <a:xfrm>
            <a:off x="301752" y="1463039"/>
            <a:ext cx="4485861" cy="1088136"/>
          </a:xfrm>
        </p:spPr>
        <p:txBody>
          <a:bodyPr anchor="b">
            <a:noAutofit/>
          </a:bodyPr>
          <a:lstStyle/>
          <a:p>
            <a:pPr>
              <a:spcBef>
                <a:spcPts val="1000"/>
              </a:spcBef>
              <a:buClr>
                <a:schemeClr val="accent1"/>
              </a:buClr>
              <a:buSzPct val="80000"/>
            </a:pPr>
            <a:r>
              <a:rPr lang="en-US" sz="1800" b="1" dirty="0">
                <a:solidFill>
                  <a:srgbClr val="92D050"/>
                </a:solidFill>
                <a:ea typeface="+mn-ea"/>
                <a:cs typeface="+mn-cs"/>
              </a:rPr>
              <a:t>Percentage of activity levels based on activity minutes:</a:t>
            </a:r>
            <a:endParaRPr lang="en-AU" sz="1800" b="1" dirty="0">
              <a:solidFill>
                <a:srgbClr val="92D050"/>
              </a:solidFill>
              <a:ea typeface="+mn-ea"/>
              <a:cs typeface="+mn-cs"/>
            </a:endParaRPr>
          </a:p>
        </p:txBody>
      </p:sp>
      <p:pic>
        <p:nvPicPr>
          <p:cNvPr id="5" name="Content Placeholder 4">
            <a:extLst>
              <a:ext uri="{FF2B5EF4-FFF2-40B4-BE49-F238E27FC236}">
                <a16:creationId xmlns:a16="http://schemas.microsoft.com/office/drawing/2014/main" xmlns="" id="{523449DD-53DF-B76C-6EB9-F9115418127B}"/>
              </a:ext>
            </a:extLst>
          </p:cNvPr>
          <p:cNvPicPr>
            <a:picLocks noChangeAspect="1"/>
          </p:cNvPicPr>
          <p:nvPr/>
        </p:nvPicPr>
        <p:blipFill>
          <a:blip r:embed="rId2">
            <a:extLst>
              <a:ext uri="{28A0092B-C50C-407E-A947-70E740481C1C}">
                <a14:useLocalDpi xmlns:a14="http://schemas.microsoft.com/office/drawing/2010/main" val="0"/>
              </a:ext>
            </a:extLst>
          </a:blip>
          <a:srcRect t="189" b="189"/>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3" name="TextBox 2">
            <a:extLst>
              <a:ext uri="{FF2B5EF4-FFF2-40B4-BE49-F238E27FC236}">
                <a16:creationId xmlns:a16="http://schemas.microsoft.com/office/drawing/2014/main" xmlns="" id="{33876953-92E4-193B-F4B8-A7C643225D06}"/>
              </a:ext>
            </a:extLst>
          </p:cNvPr>
          <p:cNvSpPr txBox="1"/>
          <p:nvPr/>
        </p:nvSpPr>
        <p:spPr>
          <a:xfrm>
            <a:off x="295258" y="3589127"/>
            <a:ext cx="4498848" cy="640080"/>
          </a:xfrm>
          <a:prstGeom prst="rect">
            <a:avLst/>
          </a:prstGeom>
          <a:noFill/>
        </p:spPr>
        <p:txBody>
          <a:bodyPr wrap="square" rtlCol="0">
            <a:spAutoFit/>
          </a:bodyPr>
          <a:lstStyle/>
          <a:p>
            <a:r>
              <a:rPr lang="en-US" sz="1200" dirty="0"/>
              <a:t>The participants spend almost 2.7% of their time on fairly active and very active minutes, while the national standard is above 4%.</a:t>
            </a:r>
            <a:endParaRPr lang="en-AU" sz="1200" dirty="0"/>
          </a:p>
        </p:txBody>
      </p:sp>
      <p:sp>
        <p:nvSpPr>
          <p:cNvPr id="8" name="TextBox 7">
            <a:extLst>
              <a:ext uri="{FF2B5EF4-FFF2-40B4-BE49-F238E27FC236}">
                <a16:creationId xmlns:a16="http://schemas.microsoft.com/office/drawing/2014/main" xmlns="" id="{317657D7-CA63-6C36-FEFB-8A3D1F40EDCF}"/>
              </a:ext>
            </a:extLst>
          </p:cNvPr>
          <p:cNvSpPr txBox="1"/>
          <p:nvPr/>
        </p:nvSpPr>
        <p:spPr>
          <a:xfrm>
            <a:off x="301752" y="2807209"/>
            <a:ext cx="4919472" cy="461665"/>
          </a:xfrm>
          <a:prstGeom prst="rect">
            <a:avLst/>
          </a:prstGeom>
          <a:noFill/>
        </p:spPr>
        <p:txBody>
          <a:bodyPr wrap="square" rtlCol="0">
            <a:spAutoFit/>
          </a:bodyPr>
          <a:lstStyle/>
          <a:p>
            <a:r>
              <a:rPr lang="en-US" sz="1200" dirty="0"/>
              <a:t>Is there a significant difference in the percentage of activity levels based on activity minutes?</a:t>
            </a:r>
            <a:endParaRPr lang="en-AU" sz="1200" dirty="0"/>
          </a:p>
        </p:txBody>
      </p:sp>
    </p:spTree>
    <p:extLst>
      <p:ext uri="{BB962C8B-B14F-4D97-AF65-F5344CB8AC3E}">
        <p14:creationId xmlns:p14="http://schemas.microsoft.com/office/powerpoint/2010/main" val="971364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p:nvPr/>
        </p:nvSpPr>
        <p:spPr>
          <a:xfrm>
            <a:off x="654575" y="184727"/>
            <a:ext cx="6871640" cy="586000"/>
          </a:xfrm>
          <a:prstGeom prst="rect">
            <a:avLst/>
          </a:prstGeom>
          <a:noFill/>
          <a:ln>
            <a:noFill/>
          </a:ln>
        </p:spPr>
        <p:txBody>
          <a:bodyPr spcFirstLastPara="1" wrap="square" lIns="121900" tIns="121900" rIns="121900" bIns="121900" anchor="t" anchorCtr="0">
            <a:noAutofit/>
          </a:bodyPr>
          <a:lstStyle/>
          <a:p>
            <a:pPr>
              <a:lnSpc>
                <a:spcPct val="115000"/>
              </a:lnSpc>
            </a:pPr>
            <a:r>
              <a:rPr lang="en-GB" b="1" dirty="0">
                <a:solidFill>
                  <a:srgbClr val="92D050"/>
                </a:solidFill>
                <a:latin typeface="+mj-lt"/>
              </a:rPr>
              <a:t>Correlations between activity minutes and distances:</a:t>
            </a:r>
            <a:endParaRPr b="1" dirty="0">
              <a:solidFill>
                <a:srgbClr val="92D050"/>
              </a:solidFill>
              <a:latin typeface="+mj-lt"/>
            </a:endParaRPr>
          </a:p>
        </p:txBody>
      </p:sp>
      <p:pic>
        <p:nvPicPr>
          <p:cNvPr id="143" name="Google Shape;143;p25"/>
          <p:cNvPicPr preferRelativeResize="0"/>
          <p:nvPr/>
        </p:nvPicPr>
        <p:blipFill>
          <a:blip r:embed="rId3">
            <a:alphaModFix/>
          </a:blip>
          <a:stretch>
            <a:fillRect/>
          </a:stretch>
        </p:blipFill>
        <p:spPr>
          <a:xfrm>
            <a:off x="272463" y="983637"/>
            <a:ext cx="4052735" cy="2967203"/>
          </a:xfrm>
          <a:prstGeom prst="rect">
            <a:avLst/>
          </a:prstGeom>
          <a:noFill/>
          <a:ln>
            <a:noFill/>
          </a:ln>
        </p:spPr>
      </p:pic>
      <p:pic>
        <p:nvPicPr>
          <p:cNvPr id="144" name="Google Shape;144;p25"/>
          <p:cNvPicPr preferRelativeResize="0"/>
          <p:nvPr/>
        </p:nvPicPr>
        <p:blipFill>
          <a:blip r:embed="rId4">
            <a:alphaModFix/>
          </a:blip>
          <a:stretch>
            <a:fillRect/>
          </a:stretch>
        </p:blipFill>
        <p:spPr>
          <a:xfrm>
            <a:off x="4839375" y="983636"/>
            <a:ext cx="4184800" cy="2967203"/>
          </a:xfrm>
          <a:prstGeom prst="rect">
            <a:avLst/>
          </a:prstGeom>
          <a:noFill/>
          <a:ln>
            <a:noFill/>
          </a:ln>
        </p:spPr>
      </p:pic>
      <p:pic>
        <p:nvPicPr>
          <p:cNvPr id="2" name="Google Shape;151;p26">
            <a:extLst>
              <a:ext uri="{FF2B5EF4-FFF2-40B4-BE49-F238E27FC236}">
                <a16:creationId xmlns:a16="http://schemas.microsoft.com/office/drawing/2014/main" xmlns="" id="{D5E90313-D271-B515-1A72-1730CFD08C12}"/>
              </a:ext>
            </a:extLst>
          </p:cNvPr>
          <p:cNvPicPr preferRelativeResize="0"/>
          <p:nvPr/>
        </p:nvPicPr>
        <p:blipFill>
          <a:blip r:embed="rId5">
            <a:alphaModFix/>
          </a:blip>
          <a:stretch>
            <a:fillRect/>
          </a:stretch>
        </p:blipFill>
        <p:spPr>
          <a:xfrm>
            <a:off x="272463" y="3766113"/>
            <a:ext cx="4052735" cy="2907160"/>
          </a:xfrm>
          <a:prstGeom prst="rect">
            <a:avLst/>
          </a:prstGeom>
          <a:noFill/>
          <a:ln>
            <a:noFill/>
          </a:ln>
        </p:spPr>
      </p:pic>
      <p:pic>
        <p:nvPicPr>
          <p:cNvPr id="3" name="Google Shape;152;p26">
            <a:extLst>
              <a:ext uri="{FF2B5EF4-FFF2-40B4-BE49-F238E27FC236}">
                <a16:creationId xmlns:a16="http://schemas.microsoft.com/office/drawing/2014/main" xmlns="" id="{416C7823-8751-17E4-2281-94D83B90756C}"/>
              </a:ext>
            </a:extLst>
          </p:cNvPr>
          <p:cNvPicPr preferRelativeResize="0"/>
          <p:nvPr/>
        </p:nvPicPr>
        <p:blipFill>
          <a:blip r:embed="rId6">
            <a:alphaModFix/>
          </a:blip>
          <a:stretch>
            <a:fillRect/>
          </a:stretch>
        </p:blipFill>
        <p:spPr>
          <a:xfrm>
            <a:off x="4839375" y="3795271"/>
            <a:ext cx="4282957" cy="2907161"/>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3447</TotalTime>
  <Words>880</Words>
  <Application>Microsoft Office PowerPoint</Application>
  <PresentationFormat>Widescreen</PresentationFormat>
  <Paragraphs>98</Paragraphs>
  <Slides>17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Amasis MT Pro Black</vt:lpstr>
      <vt:lpstr>Aptos</vt:lpstr>
      <vt:lpstr>Arial</vt:lpstr>
      <vt:lpstr>Candara</vt:lpstr>
      <vt:lpstr>Montserrat</vt:lpstr>
      <vt:lpstr>Trebuchet MS</vt:lpstr>
      <vt:lpstr>Wingdings 3</vt:lpstr>
      <vt:lpstr>Facet</vt:lpstr>
      <vt:lpstr>FitBit Influence on Exercise</vt:lpstr>
      <vt:lpstr>PowerPoint Presentation</vt:lpstr>
      <vt:lpstr>PowerPoint Presentation</vt:lpstr>
      <vt:lpstr>PowerPoint Presentation</vt:lpstr>
      <vt:lpstr>Is there a relationship between time spent engaging in exercise mid-week  compared to weekends?  </vt:lpstr>
      <vt:lpstr>The graph shows that the more steps people take, the more calories they burn. Most of the participants are in the 0 to 15,000 step range.  </vt:lpstr>
      <vt:lpstr>PowerPoint Presentation</vt:lpstr>
      <vt:lpstr>Percentage of activity levels based on activity minutes: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FitBit Influence on Exercise</dc:title>
  <dc:creator>Sima Moghadam</dc:creator>
  <cp:lastModifiedBy>Microsoft account</cp:lastModifiedBy>
  <cp:revision>15</cp:revision>
  <dcterms:created xsi:type="dcterms:W3CDTF">2024-07-06T13:52:58Z</dcterms:created>
  <dcterms:modified xsi:type="dcterms:W3CDTF">2024-07-11T09:40:29Z</dcterms:modified>
</cp:coreProperties>
</file>